
<file path=[Content_Types].xml><?xml version="1.0" encoding="utf-8"?>
<Types xmlns="http://schemas.openxmlformats.org/package/2006/content-types">
  <Default Extension="jfif"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3" r:id="rId1"/>
  </p:sldMasterIdLst>
  <p:notesMasterIdLst>
    <p:notesMasterId r:id="rId67"/>
  </p:notesMasterIdLst>
  <p:sldIdLst>
    <p:sldId id="278" r:id="rId2"/>
    <p:sldId id="279" r:id="rId3"/>
    <p:sldId id="317" r:id="rId4"/>
    <p:sldId id="280" r:id="rId5"/>
    <p:sldId id="318" r:id="rId6"/>
    <p:sldId id="361" r:id="rId7"/>
    <p:sldId id="281" r:id="rId8"/>
    <p:sldId id="355" r:id="rId9"/>
    <p:sldId id="356" r:id="rId10"/>
    <p:sldId id="328" r:id="rId11"/>
    <p:sldId id="329" r:id="rId12"/>
    <p:sldId id="330" r:id="rId13"/>
    <p:sldId id="331" r:id="rId14"/>
    <p:sldId id="332" r:id="rId15"/>
    <p:sldId id="333" r:id="rId16"/>
    <p:sldId id="334" r:id="rId17"/>
    <p:sldId id="335" r:id="rId18"/>
    <p:sldId id="336" r:id="rId19"/>
    <p:sldId id="337" r:id="rId20"/>
    <p:sldId id="338" r:id="rId21"/>
    <p:sldId id="339" r:id="rId22"/>
    <p:sldId id="340" r:id="rId23"/>
    <p:sldId id="341" r:id="rId24"/>
    <p:sldId id="295" r:id="rId25"/>
    <p:sldId id="319" r:id="rId26"/>
    <p:sldId id="354" r:id="rId27"/>
    <p:sldId id="343" r:id="rId28"/>
    <p:sldId id="309" r:id="rId29"/>
    <p:sldId id="310" r:id="rId30"/>
    <p:sldId id="311" r:id="rId31"/>
    <p:sldId id="363" r:id="rId32"/>
    <p:sldId id="314" r:id="rId33"/>
    <p:sldId id="315" r:id="rId34"/>
    <p:sldId id="316" r:id="rId35"/>
    <p:sldId id="323" r:id="rId36"/>
    <p:sldId id="357" r:id="rId37"/>
    <p:sldId id="325" r:id="rId38"/>
    <p:sldId id="344" r:id="rId39"/>
    <p:sldId id="345" r:id="rId40"/>
    <p:sldId id="346" r:id="rId41"/>
    <p:sldId id="347" r:id="rId42"/>
    <p:sldId id="348" r:id="rId43"/>
    <p:sldId id="349" r:id="rId44"/>
    <p:sldId id="351" r:id="rId45"/>
    <p:sldId id="350" r:id="rId46"/>
    <p:sldId id="352" r:id="rId47"/>
    <p:sldId id="306" r:id="rId48"/>
    <p:sldId id="257" r:id="rId49"/>
    <p:sldId id="258" r:id="rId50"/>
    <p:sldId id="272" r:id="rId51"/>
    <p:sldId id="365" r:id="rId52"/>
    <p:sldId id="364" r:id="rId53"/>
    <p:sldId id="260" r:id="rId54"/>
    <p:sldId id="327" r:id="rId55"/>
    <p:sldId id="265" r:id="rId56"/>
    <p:sldId id="266" r:id="rId57"/>
    <p:sldId id="267" r:id="rId58"/>
    <p:sldId id="268" r:id="rId59"/>
    <p:sldId id="269" r:id="rId60"/>
    <p:sldId id="262" r:id="rId61"/>
    <p:sldId id="324" r:id="rId62"/>
    <p:sldId id="362" r:id="rId63"/>
    <p:sldId id="358" r:id="rId64"/>
    <p:sldId id="353" r:id="rId65"/>
    <p:sldId id="308" r:id="rId66"/>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C226"/>
    <a:srgbClr val="54A021"/>
    <a:srgbClr val="FFFFFF"/>
    <a:srgbClr val="F0D578"/>
    <a:srgbClr val="F4E2A2"/>
    <a:srgbClr val="FFFFCC"/>
    <a:srgbClr val="E7ECB2"/>
    <a:srgbClr val="CDD963"/>
    <a:srgbClr val="FF0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30" autoAdjust="0"/>
    <p:restoredTop sz="94609" autoAdjust="0"/>
  </p:normalViewPr>
  <p:slideViewPr>
    <p:cSldViewPr snapToGrid="0" snapToObjects="1">
      <p:cViewPr varScale="1">
        <p:scale>
          <a:sx n="108" d="100"/>
          <a:sy n="108" d="100"/>
        </p:scale>
        <p:origin x="864" y="96"/>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8/10/relationships/authors" Targe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A1CB15-B350-42B1-9CF0-B23C2B40264C}"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DE627EB5-56DB-4457-9049-D0695785091B}">
      <dgm:prSet/>
      <dgm:spPr/>
      <dgm:t>
        <a:bodyPr/>
        <a:lstStyle/>
        <a:p>
          <a:r>
            <a:rPr lang="en-US" dirty="0"/>
            <a:t>Introduction​ / Importance</a:t>
          </a:r>
        </a:p>
      </dgm:t>
    </dgm:pt>
    <dgm:pt modelId="{17DF02E9-092E-47A1-8124-987246706C7F}" type="parTrans" cxnId="{072D601D-C16A-4B5B-B90B-2E0C8FE1435F}">
      <dgm:prSet/>
      <dgm:spPr/>
      <dgm:t>
        <a:bodyPr/>
        <a:lstStyle/>
        <a:p>
          <a:endParaRPr lang="en-US"/>
        </a:p>
      </dgm:t>
    </dgm:pt>
    <dgm:pt modelId="{41C24305-1024-4E54-AA98-773F3826A6CB}" type="sibTrans" cxnId="{072D601D-C16A-4B5B-B90B-2E0C8FE1435F}">
      <dgm:prSet/>
      <dgm:spPr/>
      <dgm:t>
        <a:bodyPr/>
        <a:lstStyle/>
        <a:p>
          <a:endParaRPr lang="en-US"/>
        </a:p>
      </dgm:t>
    </dgm:pt>
    <dgm:pt modelId="{57490468-E83A-487B-AB60-A611F82916D1}">
      <dgm:prSet/>
      <dgm:spPr/>
      <dgm:t>
        <a:bodyPr/>
        <a:lstStyle/>
        <a:p>
          <a:r>
            <a:rPr lang="en-US" dirty="0"/>
            <a:t>Area Office Pre-Name Trace Paperwork</a:t>
          </a:r>
        </a:p>
      </dgm:t>
    </dgm:pt>
    <dgm:pt modelId="{2214ECBA-6F99-4FDD-A3D0-FCE4F0316B62}" type="parTrans" cxnId="{FAE43ADF-A240-42EF-BC91-7323AAB13875}">
      <dgm:prSet/>
      <dgm:spPr/>
      <dgm:t>
        <a:bodyPr/>
        <a:lstStyle/>
        <a:p>
          <a:endParaRPr lang="en-US"/>
        </a:p>
      </dgm:t>
    </dgm:pt>
    <dgm:pt modelId="{1D444239-9006-4607-872F-4B076F65EEC8}" type="sibTrans" cxnId="{FAE43ADF-A240-42EF-BC91-7323AAB13875}">
      <dgm:prSet/>
      <dgm:spPr/>
      <dgm:t>
        <a:bodyPr/>
        <a:lstStyle/>
        <a:p>
          <a:endParaRPr lang="en-US"/>
        </a:p>
      </dgm:t>
    </dgm:pt>
    <dgm:pt modelId="{B741429C-3982-421D-A2F9-3A6C33062A02}">
      <dgm:prSet/>
      <dgm:spPr/>
      <dgm:t>
        <a:bodyPr/>
        <a:lstStyle/>
        <a:p>
          <a:r>
            <a:rPr lang="en-US" dirty="0" err="1"/>
            <a:t>NonFed</a:t>
          </a:r>
          <a:r>
            <a:rPr lang="en-US" dirty="0"/>
            <a:t> Suitability Ticket</a:t>
          </a:r>
        </a:p>
      </dgm:t>
    </dgm:pt>
    <dgm:pt modelId="{2520F4CF-BC86-4704-80EA-A903BDB1EC63}" type="parTrans" cxnId="{090BD0CE-52A4-4FD4-AD3A-88EF4A974E81}">
      <dgm:prSet/>
      <dgm:spPr/>
      <dgm:t>
        <a:bodyPr/>
        <a:lstStyle/>
        <a:p>
          <a:endParaRPr lang="en-US"/>
        </a:p>
      </dgm:t>
    </dgm:pt>
    <dgm:pt modelId="{6769D71A-A8F4-41B2-9D83-DC21C1224308}" type="sibTrans" cxnId="{090BD0CE-52A4-4FD4-AD3A-88EF4A974E81}">
      <dgm:prSet/>
      <dgm:spPr/>
      <dgm:t>
        <a:bodyPr/>
        <a:lstStyle/>
        <a:p>
          <a:endParaRPr lang="en-US"/>
        </a:p>
      </dgm:t>
    </dgm:pt>
    <dgm:pt modelId="{DD7B71AC-5B79-4286-BF58-180C4712E6A1}">
      <dgm:prSet/>
      <dgm:spPr/>
      <dgm:t>
        <a:bodyPr/>
        <a:lstStyle/>
        <a:p>
          <a:r>
            <a:rPr lang="en-US"/>
            <a:t>Timeline</a:t>
          </a:r>
          <a:endParaRPr lang="en-US" dirty="0"/>
        </a:p>
      </dgm:t>
    </dgm:pt>
    <dgm:pt modelId="{01107E24-6820-4D9C-BF5C-D61FD0D13AC1}" type="parTrans" cxnId="{DAD4A1CF-0104-4D23-8576-A1BEE9390768}">
      <dgm:prSet/>
      <dgm:spPr/>
      <dgm:t>
        <a:bodyPr/>
        <a:lstStyle/>
        <a:p>
          <a:endParaRPr lang="en-US"/>
        </a:p>
      </dgm:t>
    </dgm:pt>
    <dgm:pt modelId="{5F09AA94-2463-44F6-878A-DD71EFAD18F6}" type="sibTrans" cxnId="{DAD4A1CF-0104-4D23-8576-A1BEE9390768}">
      <dgm:prSet/>
      <dgm:spPr/>
      <dgm:t>
        <a:bodyPr/>
        <a:lstStyle/>
        <a:p>
          <a:endParaRPr lang="en-US"/>
        </a:p>
      </dgm:t>
    </dgm:pt>
    <dgm:pt modelId="{03E61F6E-6647-4CC6-A022-FEEF0462EF64}">
      <dgm:prSet/>
      <dgm:spPr/>
      <dgm:t>
        <a:bodyPr/>
        <a:lstStyle/>
        <a:p>
          <a:r>
            <a:rPr lang="en-US" dirty="0"/>
            <a:t>Questions</a:t>
          </a:r>
        </a:p>
      </dgm:t>
    </dgm:pt>
    <dgm:pt modelId="{EDD454BA-A41C-4F47-9F15-660587F97D40}" type="parTrans" cxnId="{AB1C2415-FBDD-44E3-9CC7-7BEA365F6D85}">
      <dgm:prSet/>
      <dgm:spPr/>
      <dgm:t>
        <a:bodyPr/>
        <a:lstStyle/>
        <a:p>
          <a:endParaRPr lang="en-US"/>
        </a:p>
      </dgm:t>
    </dgm:pt>
    <dgm:pt modelId="{2684552B-7D4B-4B24-BE46-E8F83207E3E7}" type="sibTrans" cxnId="{AB1C2415-FBDD-44E3-9CC7-7BEA365F6D85}">
      <dgm:prSet/>
      <dgm:spPr/>
      <dgm:t>
        <a:bodyPr/>
        <a:lstStyle/>
        <a:p>
          <a:endParaRPr lang="en-US"/>
        </a:p>
      </dgm:t>
    </dgm:pt>
    <dgm:pt modelId="{C1C908D4-CF38-4E65-85E0-7C5FF977B826}">
      <dgm:prSet/>
      <dgm:spPr/>
      <dgm:t>
        <a:bodyPr/>
        <a:lstStyle/>
        <a:p>
          <a:r>
            <a:rPr lang="en-US" dirty="0"/>
            <a:t>Name Trace Ticket</a:t>
          </a:r>
        </a:p>
      </dgm:t>
    </dgm:pt>
    <dgm:pt modelId="{BC6E57B4-F20E-42E1-945E-80E9275E1BB5}" type="parTrans" cxnId="{7C8DA919-1FCA-41D0-ABAB-7AD9A6812808}">
      <dgm:prSet/>
      <dgm:spPr/>
      <dgm:t>
        <a:bodyPr/>
        <a:lstStyle/>
        <a:p>
          <a:endParaRPr lang="en-US"/>
        </a:p>
      </dgm:t>
    </dgm:pt>
    <dgm:pt modelId="{05C4B581-C9EB-426A-BD04-CA3B698C9DFB}" type="sibTrans" cxnId="{7C8DA919-1FCA-41D0-ABAB-7AD9A6812808}">
      <dgm:prSet/>
      <dgm:spPr/>
      <dgm:t>
        <a:bodyPr/>
        <a:lstStyle/>
        <a:p>
          <a:endParaRPr lang="en-US"/>
        </a:p>
      </dgm:t>
    </dgm:pt>
    <dgm:pt modelId="{CB5701C1-46F4-41BF-BFA8-05CBB1C97D85}">
      <dgm:prSet/>
      <dgm:spPr/>
      <dgm:t>
        <a:bodyPr/>
        <a:lstStyle/>
        <a:p>
          <a:r>
            <a:rPr lang="en-US" dirty="0"/>
            <a:t>Area Office Post Name Trace Paperwork</a:t>
          </a:r>
        </a:p>
      </dgm:t>
    </dgm:pt>
    <dgm:pt modelId="{A843DBD2-BA94-4419-B4EA-CABECC092DED}" type="parTrans" cxnId="{3089E345-8D94-4C8B-998E-959AB37688DA}">
      <dgm:prSet/>
      <dgm:spPr/>
      <dgm:t>
        <a:bodyPr/>
        <a:lstStyle/>
        <a:p>
          <a:endParaRPr lang="en-US"/>
        </a:p>
      </dgm:t>
    </dgm:pt>
    <dgm:pt modelId="{485D815A-0C74-4714-B868-2228A05D535B}" type="sibTrans" cxnId="{3089E345-8D94-4C8B-998E-959AB37688DA}">
      <dgm:prSet/>
      <dgm:spPr/>
      <dgm:t>
        <a:bodyPr/>
        <a:lstStyle/>
        <a:p>
          <a:endParaRPr lang="en-US"/>
        </a:p>
      </dgm:t>
    </dgm:pt>
    <dgm:pt modelId="{E52BABBB-ED0E-4D52-B6B3-9598FC390BE2}">
      <dgm:prSet/>
      <dgm:spPr/>
      <dgm:t>
        <a:bodyPr/>
        <a:lstStyle/>
        <a:p>
          <a:r>
            <a:rPr lang="en-US" dirty="0"/>
            <a:t>External Links</a:t>
          </a:r>
        </a:p>
      </dgm:t>
    </dgm:pt>
    <dgm:pt modelId="{4EA49329-E361-4E51-BE3C-FE8163EED65E}" type="parTrans" cxnId="{E04CC108-49D3-4535-851E-3ED0563EDA10}">
      <dgm:prSet/>
      <dgm:spPr/>
      <dgm:t>
        <a:bodyPr/>
        <a:lstStyle/>
        <a:p>
          <a:endParaRPr lang="en-US"/>
        </a:p>
      </dgm:t>
    </dgm:pt>
    <dgm:pt modelId="{AEDD9D88-CF9B-4C9B-AFAC-102CFB6CB95E}" type="sibTrans" cxnId="{E04CC108-49D3-4535-851E-3ED0563EDA10}">
      <dgm:prSet/>
      <dgm:spPr/>
      <dgm:t>
        <a:bodyPr/>
        <a:lstStyle/>
        <a:p>
          <a:endParaRPr lang="en-US"/>
        </a:p>
      </dgm:t>
    </dgm:pt>
    <dgm:pt modelId="{D431E501-E8CB-4D8D-8D44-09FABB689609}" type="pres">
      <dgm:prSet presAssocID="{62A1CB15-B350-42B1-9CF0-B23C2B40264C}" presName="linear" presStyleCnt="0">
        <dgm:presLayoutVars>
          <dgm:animLvl val="lvl"/>
          <dgm:resizeHandles val="exact"/>
        </dgm:presLayoutVars>
      </dgm:prSet>
      <dgm:spPr/>
    </dgm:pt>
    <dgm:pt modelId="{C37F5A38-0375-4C16-83C0-0FDEC3384461}" type="pres">
      <dgm:prSet presAssocID="{DE627EB5-56DB-4457-9049-D0695785091B}" presName="parentText" presStyleLbl="node1" presStyleIdx="0" presStyleCnt="8">
        <dgm:presLayoutVars>
          <dgm:chMax val="0"/>
          <dgm:bulletEnabled val="1"/>
        </dgm:presLayoutVars>
      </dgm:prSet>
      <dgm:spPr/>
    </dgm:pt>
    <dgm:pt modelId="{419C18B6-A5CF-45FB-8923-7F112F44209C}" type="pres">
      <dgm:prSet presAssocID="{41C24305-1024-4E54-AA98-773F3826A6CB}" presName="spacer" presStyleCnt="0"/>
      <dgm:spPr/>
    </dgm:pt>
    <dgm:pt modelId="{9110FFF7-BCEC-4996-A77F-4462D8147E09}" type="pres">
      <dgm:prSet presAssocID="{DD7B71AC-5B79-4286-BF58-180C4712E6A1}" presName="parentText" presStyleLbl="node1" presStyleIdx="1" presStyleCnt="8">
        <dgm:presLayoutVars>
          <dgm:chMax val="0"/>
          <dgm:bulletEnabled val="1"/>
        </dgm:presLayoutVars>
      </dgm:prSet>
      <dgm:spPr/>
    </dgm:pt>
    <dgm:pt modelId="{3EE60179-EB99-4886-9E9F-B20B8CAC6CB6}" type="pres">
      <dgm:prSet presAssocID="{5F09AA94-2463-44F6-878A-DD71EFAD18F6}" presName="spacer" presStyleCnt="0"/>
      <dgm:spPr/>
    </dgm:pt>
    <dgm:pt modelId="{3A32DC33-367E-4BA0-93D5-94E8CB245CF6}" type="pres">
      <dgm:prSet presAssocID="{57490468-E83A-487B-AB60-A611F82916D1}" presName="parentText" presStyleLbl="node1" presStyleIdx="2" presStyleCnt="8">
        <dgm:presLayoutVars>
          <dgm:chMax val="0"/>
          <dgm:bulletEnabled val="1"/>
        </dgm:presLayoutVars>
      </dgm:prSet>
      <dgm:spPr/>
    </dgm:pt>
    <dgm:pt modelId="{23C37C2F-48BB-476A-9364-1D3AF4C99C28}" type="pres">
      <dgm:prSet presAssocID="{1D444239-9006-4607-872F-4B076F65EEC8}" presName="spacer" presStyleCnt="0"/>
      <dgm:spPr/>
    </dgm:pt>
    <dgm:pt modelId="{C11C715D-5CDD-4E03-B680-031F345195D5}" type="pres">
      <dgm:prSet presAssocID="{C1C908D4-CF38-4E65-85E0-7C5FF977B826}" presName="parentText" presStyleLbl="node1" presStyleIdx="3" presStyleCnt="8">
        <dgm:presLayoutVars>
          <dgm:chMax val="0"/>
          <dgm:bulletEnabled val="1"/>
        </dgm:presLayoutVars>
      </dgm:prSet>
      <dgm:spPr/>
    </dgm:pt>
    <dgm:pt modelId="{2713854A-3FBE-4AAE-8907-553896C9F5F4}" type="pres">
      <dgm:prSet presAssocID="{05C4B581-C9EB-426A-BD04-CA3B698C9DFB}" presName="spacer" presStyleCnt="0"/>
      <dgm:spPr/>
    </dgm:pt>
    <dgm:pt modelId="{6DE31CA2-BD87-4A72-8FF1-D7056EC5AEC7}" type="pres">
      <dgm:prSet presAssocID="{CB5701C1-46F4-41BF-BFA8-05CBB1C97D85}" presName="parentText" presStyleLbl="node1" presStyleIdx="4" presStyleCnt="8">
        <dgm:presLayoutVars>
          <dgm:chMax val="0"/>
          <dgm:bulletEnabled val="1"/>
        </dgm:presLayoutVars>
      </dgm:prSet>
      <dgm:spPr/>
    </dgm:pt>
    <dgm:pt modelId="{204C3D0F-DF38-4CBA-ACB6-E877999D2996}" type="pres">
      <dgm:prSet presAssocID="{485D815A-0C74-4714-B868-2228A05D535B}" presName="spacer" presStyleCnt="0"/>
      <dgm:spPr/>
    </dgm:pt>
    <dgm:pt modelId="{B3C96E95-21AA-438D-87D5-3771F27E45FE}" type="pres">
      <dgm:prSet presAssocID="{B741429C-3982-421D-A2F9-3A6C33062A02}" presName="parentText" presStyleLbl="node1" presStyleIdx="5" presStyleCnt="8">
        <dgm:presLayoutVars>
          <dgm:chMax val="0"/>
          <dgm:bulletEnabled val="1"/>
        </dgm:presLayoutVars>
      </dgm:prSet>
      <dgm:spPr/>
    </dgm:pt>
    <dgm:pt modelId="{AC87DDB3-A6C8-402E-80FF-CA63F71323B8}" type="pres">
      <dgm:prSet presAssocID="{6769D71A-A8F4-41B2-9D83-DC21C1224308}" presName="spacer" presStyleCnt="0"/>
      <dgm:spPr/>
    </dgm:pt>
    <dgm:pt modelId="{DF789151-2E8F-4E0E-8B8A-079FB7BC1F57}" type="pres">
      <dgm:prSet presAssocID="{E52BABBB-ED0E-4D52-B6B3-9598FC390BE2}" presName="parentText" presStyleLbl="node1" presStyleIdx="6" presStyleCnt="8">
        <dgm:presLayoutVars>
          <dgm:chMax val="0"/>
          <dgm:bulletEnabled val="1"/>
        </dgm:presLayoutVars>
      </dgm:prSet>
      <dgm:spPr/>
    </dgm:pt>
    <dgm:pt modelId="{1BECA759-5083-4F15-A3FB-F1F33F4E1A58}" type="pres">
      <dgm:prSet presAssocID="{AEDD9D88-CF9B-4C9B-AFAC-102CFB6CB95E}" presName="spacer" presStyleCnt="0"/>
      <dgm:spPr/>
    </dgm:pt>
    <dgm:pt modelId="{761C4B7E-3448-4F42-AC57-F88FBFF96117}" type="pres">
      <dgm:prSet presAssocID="{03E61F6E-6647-4CC6-A022-FEEF0462EF64}" presName="parentText" presStyleLbl="node1" presStyleIdx="7" presStyleCnt="8">
        <dgm:presLayoutVars>
          <dgm:chMax val="0"/>
          <dgm:bulletEnabled val="1"/>
        </dgm:presLayoutVars>
      </dgm:prSet>
      <dgm:spPr/>
    </dgm:pt>
  </dgm:ptLst>
  <dgm:cxnLst>
    <dgm:cxn modelId="{E04CC108-49D3-4535-851E-3ED0563EDA10}" srcId="{62A1CB15-B350-42B1-9CF0-B23C2B40264C}" destId="{E52BABBB-ED0E-4D52-B6B3-9598FC390BE2}" srcOrd="6" destOrd="0" parTransId="{4EA49329-E361-4E51-BE3C-FE8163EED65E}" sibTransId="{AEDD9D88-CF9B-4C9B-AFAC-102CFB6CB95E}"/>
    <dgm:cxn modelId="{88ECC60F-159D-41BC-9CAF-DBA12ACE62D3}" type="presOf" srcId="{B741429C-3982-421D-A2F9-3A6C33062A02}" destId="{B3C96E95-21AA-438D-87D5-3771F27E45FE}" srcOrd="0" destOrd="0" presId="urn:microsoft.com/office/officeart/2005/8/layout/vList2"/>
    <dgm:cxn modelId="{4A89C612-83A7-4660-90CF-51333B9972CC}" type="presOf" srcId="{57490468-E83A-487B-AB60-A611F82916D1}" destId="{3A32DC33-367E-4BA0-93D5-94E8CB245CF6}" srcOrd="0" destOrd="0" presId="urn:microsoft.com/office/officeart/2005/8/layout/vList2"/>
    <dgm:cxn modelId="{AB1C2415-FBDD-44E3-9CC7-7BEA365F6D85}" srcId="{62A1CB15-B350-42B1-9CF0-B23C2B40264C}" destId="{03E61F6E-6647-4CC6-A022-FEEF0462EF64}" srcOrd="7" destOrd="0" parTransId="{EDD454BA-A41C-4F47-9F15-660587F97D40}" sibTransId="{2684552B-7D4B-4B24-BE46-E8F83207E3E7}"/>
    <dgm:cxn modelId="{7C8DA919-1FCA-41D0-ABAB-7AD9A6812808}" srcId="{62A1CB15-B350-42B1-9CF0-B23C2B40264C}" destId="{C1C908D4-CF38-4E65-85E0-7C5FF977B826}" srcOrd="3" destOrd="0" parTransId="{BC6E57B4-F20E-42E1-945E-80E9275E1BB5}" sibTransId="{05C4B581-C9EB-426A-BD04-CA3B698C9DFB}"/>
    <dgm:cxn modelId="{072D601D-C16A-4B5B-B90B-2E0C8FE1435F}" srcId="{62A1CB15-B350-42B1-9CF0-B23C2B40264C}" destId="{DE627EB5-56DB-4457-9049-D0695785091B}" srcOrd="0" destOrd="0" parTransId="{17DF02E9-092E-47A1-8124-987246706C7F}" sibTransId="{41C24305-1024-4E54-AA98-773F3826A6CB}"/>
    <dgm:cxn modelId="{E2C3571E-63A4-4608-8133-63F88B97C9BC}" type="presOf" srcId="{DD7B71AC-5B79-4286-BF58-180C4712E6A1}" destId="{9110FFF7-BCEC-4996-A77F-4462D8147E09}" srcOrd="0" destOrd="0" presId="urn:microsoft.com/office/officeart/2005/8/layout/vList2"/>
    <dgm:cxn modelId="{75686526-77FB-4AD2-AA4E-608ACB85D75E}" type="presOf" srcId="{C1C908D4-CF38-4E65-85E0-7C5FF977B826}" destId="{C11C715D-5CDD-4E03-B680-031F345195D5}" srcOrd="0" destOrd="0" presId="urn:microsoft.com/office/officeart/2005/8/layout/vList2"/>
    <dgm:cxn modelId="{4A800D27-FA4F-441A-82D1-772078F4CD92}" type="presOf" srcId="{62A1CB15-B350-42B1-9CF0-B23C2B40264C}" destId="{D431E501-E8CB-4D8D-8D44-09FABB689609}" srcOrd="0" destOrd="0" presId="urn:microsoft.com/office/officeart/2005/8/layout/vList2"/>
    <dgm:cxn modelId="{3089E345-8D94-4C8B-998E-959AB37688DA}" srcId="{62A1CB15-B350-42B1-9CF0-B23C2B40264C}" destId="{CB5701C1-46F4-41BF-BFA8-05CBB1C97D85}" srcOrd="4" destOrd="0" parTransId="{A843DBD2-BA94-4419-B4EA-CABECC092DED}" sibTransId="{485D815A-0C74-4714-B868-2228A05D535B}"/>
    <dgm:cxn modelId="{AB88ACCA-386E-41B8-98D5-D07430F07965}" type="presOf" srcId="{DE627EB5-56DB-4457-9049-D0695785091B}" destId="{C37F5A38-0375-4C16-83C0-0FDEC3384461}" srcOrd="0" destOrd="0" presId="urn:microsoft.com/office/officeart/2005/8/layout/vList2"/>
    <dgm:cxn modelId="{293335CC-5D07-4908-A8B9-57C0DBDCAD3A}" type="presOf" srcId="{03E61F6E-6647-4CC6-A022-FEEF0462EF64}" destId="{761C4B7E-3448-4F42-AC57-F88FBFF96117}" srcOrd="0" destOrd="0" presId="urn:microsoft.com/office/officeart/2005/8/layout/vList2"/>
    <dgm:cxn modelId="{090BD0CE-52A4-4FD4-AD3A-88EF4A974E81}" srcId="{62A1CB15-B350-42B1-9CF0-B23C2B40264C}" destId="{B741429C-3982-421D-A2F9-3A6C33062A02}" srcOrd="5" destOrd="0" parTransId="{2520F4CF-BC86-4704-80EA-A903BDB1EC63}" sibTransId="{6769D71A-A8F4-41B2-9D83-DC21C1224308}"/>
    <dgm:cxn modelId="{DAD4A1CF-0104-4D23-8576-A1BEE9390768}" srcId="{62A1CB15-B350-42B1-9CF0-B23C2B40264C}" destId="{DD7B71AC-5B79-4286-BF58-180C4712E6A1}" srcOrd="1" destOrd="0" parTransId="{01107E24-6820-4D9C-BF5C-D61FD0D13AC1}" sibTransId="{5F09AA94-2463-44F6-878A-DD71EFAD18F6}"/>
    <dgm:cxn modelId="{FAE43ADF-A240-42EF-BC91-7323AAB13875}" srcId="{62A1CB15-B350-42B1-9CF0-B23C2B40264C}" destId="{57490468-E83A-487B-AB60-A611F82916D1}" srcOrd="2" destOrd="0" parTransId="{2214ECBA-6F99-4FDD-A3D0-FCE4F0316B62}" sibTransId="{1D444239-9006-4607-872F-4B076F65EEC8}"/>
    <dgm:cxn modelId="{3159EFFA-1840-4575-903E-B5D5AB01C83C}" type="presOf" srcId="{E52BABBB-ED0E-4D52-B6B3-9598FC390BE2}" destId="{DF789151-2E8F-4E0E-8B8A-079FB7BC1F57}" srcOrd="0" destOrd="0" presId="urn:microsoft.com/office/officeart/2005/8/layout/vList2"/>
    <dgm:cxn modelId="{2E1AC0FF-A6F6-437F-A5CB-5F0848F7F804}" type="presOf" srcId="{CB5701C1-46F4-41BF-BFA8-05CBB1C97D85}" destId="{6DE31CA2-BD87-4A72-8FF1-D7056EC5AEC7}" srcOrd="0" destOrd="0" presId="urn:microsoft.com/office/officeart/2005/8/layout/vList2"/>
    <dgm:cxn modelId="{02742842-38D2-4726-92C8-B24AE0ABA189}" type="presParOf" srcId="{D431E501-E8CB-4D8D-8D44-09FABB689609}" destId="{C37F5A38-0375-4C16-83C0-0FDEC3384461}" srcOrd="0" destOrd="0" presId="urn:microsoft.com/office/officeart/2005/8/layout/vList2"/>
    <dgm:cxn modelId="{F0D08FE9-9F6A-4416-AF26-96C1C09797CD}" type="presParOf" srcId="{D431E501-E8CB-4D8D-8D44-09FABB689609}" destId="{419C18B6-A5CF-45FB-8923-7F112F44209C}" srcOrd="1" destOrd="0" presId="urn:microsoft.com/office/officeart/2005/8/layout/vList2"/>
    <dgm:cxn modelId="{154E1B18-0E92-4625-82E2-82A3C21516A3}" type="presParOf" srcId="{D431E501-E8CB-4D8D-8D44-09FABB689609}" destId="{9110FFF7-BCEC-4996-A77F-4462D8147E09}" srcOrd="2" destOrd="0" presId="urn:microsoft.com/office/officeart/2005/8/layout/vList2"/>
    <dgm:cxn modelId="{A8CAF450-B971-4FAB-9715-E42674CBB777}" type="presParOf" srcId="{D431E501-E8CB-4D8D-8D44-09FABB689609}" destId="{3EE60179-EB99-4886-9E9F-B20B8CAC6CB6}" srcOrd="3" destOrd="0" presId="urn:microsoft.com/office/officeart/2005/8/layout/vList2"/>
    <dgm:cxn modelId="{2F5069D3-FE22-407E-B64F-65F81D19AA8F}" type="presParOf" srcId="{D431E501-E8CB-4D8D-8D44-09FABB689609}" destId="{3A32DC33-367E-4BA0-93D5-94E8CB245CF6}" srcOrd="4" destOrd="0" presId="urn:microsoft.com/office/officeart/2005/8/layout/vList2"/>
    <dgm:cxn modelId="{446D52D6-1A94-4D1E-83FD-5E1F6B9E51F5}" type="presParOf" srcId="{D431E501-E8CB-4D8D-8D44-09FABB689609}" destId="{23C37C2F-48BB-476A-9364-1D3AF4C99C28}" srcOrd="5" destOrd="0" presId="urn:microsoft.com/office/officeart/2005/8/layout/vList2"/>
    <dgm:cxn modelId="{3186743B-AE11-4BCA-872C-5D6E1BA6D541}" type="presParOf" srcId="{D431E501-E8CB-4D8D-8D44-09FABB689609}" destId="{C11C715D-5CDD-4E03-B680-031F345195D5}" srcOrd="6" destOrd="0" presId="urn:microsoft.com/office/officeart/2005/8/layout/vList2"/>
    <dgm:cxn modelId="{1E23E37A-7A70-44CC-BE1F-A6A58918011F}" type="presParOf" srcId="{D431E501-E8CB-4D8D-8D44-09FABB689609}" destId="{2713854A-3FBE-4AAE-8907-553896C9F5F4}" srcOrd="7" destOrd="0" presId="urn:microsoft.com/office/officeart/2005/8/layout/vList2"/>
    <dgm:cxn modelId="{D6136FE2-3566-4D16-BD7C-50EE978AEE5F}" type="presParOf" srcId="{D431E501-E8CB-4D8D-8D44-09FABB689609}" destId="{6DE31CA2-BD87-4A72-8FF1-D7056EC5AEC7}" srcOrd="8" destOrd="0" presId="urn:microsoft.com/office/officeart/2005/8/layout/vList2"/>
    <dgm:cxn modelId="{8ED554EF-0D36-406F-BD85-39B8358E8847}" type="presParOf" srcId="{D431E501-E8CB-4D8D-8D44-09FABB689609}" destId="{204C3D0F-DF38-4CBA-ACB6-E877999D2996}" srcOrd="9" destOrd="0" presId="urn:microsoft.com/office/officeart/2005/8/layout/vList2"/>
    <dgm:cxn modelId="{1E3D884B-CEBF-4ACA-94C9-5A38A7E8550F}" type="presParOf" srcId="{D431E501-E8CB-4D8D-8D44-09FABB689609}" destId="{B3C96E95-21AA-438D-87D5-3771F27E45FE}" srcOrd="10" destOrd="0" presId="urn:microsoft.com/office/officeart/2005/8/layout/vList2"/>
    <dgm:cxn modelId="{DACCDEDC-2361-498A-8339-C2046B971DD2}" type="presParOf" srcId="{D431E501-E8CB-4D8D-8D44-09FABB689609}" destId="{AC87DDB3-A6C8-402E-80FF-CA63F71323B8}" srcOrd="11" destOrd="0" presId="urn:microsoft.com/office/officeart/2005/8/layout/vList2"/>
    <dgm:cxn modelId="{B1EF3881-AFDB-4E40-A881-438203C3AE9A}" type="presParOf" srcId="{D431E501-E8CB-4D8D-8D44-09FABB689609}" destId="{DF789151-2E8F-4E0E-8B8A-079FB7BC1F57}" srcOrd="12" destOrd="0" presId="urn:microsoft.com/office/officeart/2005/8/layout/vList2"/>
    <dgm:cxn modelId="{41B72413-557B-4CA8-B2E7-3CBB13D5E123}" type="presParOf" srcId="{D431E501-E8CB-4D8D-8D44-09FABB689609}" destId="{1BECA759-5083-4F15-A3FB-F1F33F4E1A58}" srcOrd="13" destOrd="0" presId="urn:microsoft.com/office/officeart/2005/8/layout/vList2"/>
    <dgm:cxn modelId="{9EC83660-9AD1-4A5B-9369-0E9F85F02E94}" type="presParOf" srcId="{D431E501-E8CB-4D8D-8D44-09FABB689609}" destId="{761C4B7E-3448-4F42-AC57-F88FBFF96117}"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60CB4A-932F-4D41-9483-15B6D929697B}"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3C716781-26C4-4249-87F0-6E7167B29C75}">
      <dgm:prSet/>
      <dgm:spPr/>
      <dgm:t>
        <a:bodyPr/>
        <a:lstStyle/>
        <a:p>
          <a:r>
            <a:rPr lang="en-US" dirty="0"/>
            <a:t>May be visiting ARS or one of the ARS’s client agencies.</a:t>
          </a:r>
        </a:p>
      </dgm:t>
    </dgm:pt>
    <dgm:pt modelId="{F55AEE24-913A-4D63-8020-2A1945F059E7}" type="parTrans" cxnId="{A909E4A2-E9C8-48DE-A65E-CD1E02F165F0}">
      <dgm:prSet/>
      <dgm:spPr/>
      <dgm:t>
        <a:bodyPr/>
        <a:lstStyle/>
        <a:p>
          <a:endParaRPr lang="en-US"/>
        </a:p>
      </dgm:t>
    </dgm:pt>
    <dgm:pt modelId="{A62DFB05-1DEE-41F5-8F0F-F08EC0E35864}" type="sibTrans" cxnId="{A909E4A2-E9C8-48DE-A65E-CD1E02F165F0}">
      <dgm:prSet/>
      <dgm:spPr/>
      <dgm:t>
        <a:bodyPr/>
        <a:lstStyle/>
        <a:p>
          <a:endParaRPr lang="en-US"/>
        </a:p>
      </dgm:t>
    </dgm:pt>
    <dgm:pt modelId="{D81389D3-5186-427B-A42A-C9F596E9372D}">
      <dgm:prSet/>
      <dgm:spPr/>
      <dgm:t>
        <a:bodyPr/>
        <a:lstStyle/>
        <a:p>
          <a:r>
            <a:rPr lang="en-US" dirty="0"/>
            <a:t>May be visitors, contractors, students, volunteers, collaborators or federal employees.</a:t>
          </a:r>
        </a:p>
      </dgm:t>
    </dgm:pt>
    <dgm:pt modelId="{EECD63DE-F6C9-4E79-B1CB-AA1DC397830F}" type="parTrans" cxnId="{61AF63D2-3FFC-46DF-ABD5-FF9729F9A6A0}">
      <dgm:prSet/>
      <dgm:spPr/>
      <dgm:t>
        <a:bodyPr/>
        <a:lstStyle/>
        <a:p>
          <a:endParaRPr lang="en-US"/>
        </a:p>
      </dgm:t>
    </dgm:pt>
    <dgm:pt modelId="{2164003F-AEFB-4416-A649-6E40122A2B5A}" type="sibTrans" cxnId="{61AF63D2-3FFC-46DF-ABD5-FF9729F9A6A0}">
      <dgm:prSet/>
      <dgm:spPr/>
      <dgm:t>
        <a:bodyPr/>
        <a:lstStyle/>
        <a:p>
          <a:endParaRPr lang="en-US"/>
        </a:p>
      </dgm:t>
    </dgm:pt>
    <dgm:pt modelId="{EA71A0B5-944A-4E43-80CD-F87D24FEC17B}">
      <dgm:prSet/>
      <dgm:spPr/>
      <dgm:t>
        <a:bodyPr/>
        <a:lstStyle/>
        <a:p>
          <a:r>
            <a:rPr lang="en-US" dirty="0"/>
            <a:t>May be short-term or long-term foreign visitors.</a:t>
          </a:r>
        </a:p>
      </dgm:t>
    </dgm:pt>
    <dgm:pt modelId="{8B35F64E-E14E-4DE4-ADF9-F77298929A5C}" type="parTrans" cxnId="{802B1594-BB8F-46B7-B88D-0E575EC038AF}">
      <dgm:prSet/>
      <dgm:spPr/>
      <dgm:t>
        <a:bodyPr/>
        <a:lstStyle/>
        <a:p>
          <a:endParaRPr lang="en-US"/>
        </a:p>
      </dgm:t>
    </dgm:pt>
    <dgm:pt modelId="{01F8F4DF-2BF4-4392-8C00-0F5BF278E265}" type="sibTrans" cxnId="{802B1594-BB8F-46B7-B88D-0E575EC038AF}">
      <dgm:prSet/>
      <dgm:spPr/>
      <dgm:t>
        <a:bodyPr/>
        <a:lstStyle/>
        <a:p>
          <a:endParaRPr lang="en-US"/>
        </a:p>
      </dgm:t>
    </dgm:pt>
    <dgm:pt modelId="{2BA74050-8A3E-4784-836B-CE0B82B53019}">
      <dgm:prSet/>
      <dgm:spPr/>
      <dgm:t>
        <a:bodyPr/>
        <a:lstStyle/>
        <a:p>
          <a:r>
            <a:rPr lang="en-US" dirty="0"/>
            <a:t>May have escorted or unescorted access to facilities.</a:t>
          </a:r>
        </a:p>
      </dgm:t>
    </dgm:pt>
    <dgm:pt modelId="{3AC00EDF-C724-4706-83F3-1B3BAC22CD4A}" type="parTrans" cxnId="{6E269D53-2EFF-4238-84BB-FD85A7497B91}">
      <dgm:prSet/>
      <dgm:spPr/>
      <dgm:t>
        <a:bodyPr/>
        <a:lstStyle/>
        <a:p>
          <a:endParaRPr lang="en-US"/>
        </a:p>
      </dgm:t>
    </dgm:pt>
    <dgm:pt modelId="{9BC72B37-001E-459C-B2D2-FE6A630AB05D}" type="sibTrans" cxnId="{6E269D53-2EFF-4238-84BB-FD85A7497B91}">
      <dgm:prSet/>
      <dgm:spPr/>
      <dgm:t>
        <a:bodyPr/>
        <a:lstStyle/>
        <a:p>
          <a:endParaRPr lang="en-US"/>
        </a:p>
      </dgm:t>
    </dgm:pt>
    <dgm:pt modelId="{47A5237C-C870-45D6-8B33-3A0F6A25CCA8}">
      <dgm:prSet/>
      <dgm:spPr/>
      <dgm:t>
        <a:bodyPr/>
        <a:lstStyle/>
        <a:p>
          <a:r>
            <a:rPr lang="en-US" dirty="0"/>
            <a:t>May or may not have system access.</a:t>
          </a:r>
        </a:p>
      </dgm:t>
    </dgm:pt>
    <dgm:pt modelId="{B596DC18-E741-4A28-BA6E-B175FC3A621A}" type="parTrans" cxnId="{0208CE25-BE4F-4809-BAD1-8FCF48AE1336}">
      <dgm:prSet/>
      <dgm:spPr/>
      <dgm:t>
        <a:bodyPr/>
        <a:lstStyle/>
        <a:p>
          <a:endParaRPr lang="en-US"/>
        </a:p>
      </dgm:t>
    </dgm:pt>
    <dgm:pt modelId="{C2102A93-25F3-4078-A41E-E009C528E7B5}" type="sibTrans" cxnId="{0208CE25-BE4F-4809-BAD1-8FCF48AE1336}">
      <dgm:prSet/>
      <dgm:spPr/>
      <dgm:t>
        <a:bodyPr/>
        <a:lstStyle/>
        <a:p>
          <a:endParaRPr lang="en-US"/>
        </a:p>
      </dgm:t>
    </dgm:pt>
    <dgm:pt modelId="{D8438FD4-1BBE-4F64-89F6-D0A935A037BA}">
      <dgm:prSet/>
      <dgm:spPr/>
      <dgm:t>
        <a:bodyPr/>
        <a:lstStyle/>
        <a:p>
          <a:r>
            <a:rPr lang="en-US" dirty="0"/>
            <a:t>May or may not be sponsored by ARS or client agencies.</a:t>
          </a:r>
        </a:p>
      </dgm:t>
    </dgm:pt>
    <dgm:pt modelId="{97396FFF-4032-4DDA-82C6-7B8866798556}" type="parTrans" cxnId="{854B91BE-2FB4-4C44-873D-40CB4B99E786}">
      <dgm:prSet/>
      <dgm:spPr/>
      <dgm:t>
        <a:bodyPr/>
        <a:lstStyle/>
        <a:p>
          <a:endParaRPr lang="en-US"/>
        </a:p>
      </dgm:t>
    </dgm:pt>
    <dgm:pt modelId="{EAB1BD6B-1925-4A1B-8F59-6F0A235E5B1E}" type="sibTrans" cxnId="{854B91BE-2FB4-4C44-873D-40CB4B99E786}">
      <dgm:prSet/>
      <dgm:spPr/>
      <dgm:t>
        <a:bodyPr/>
        <a:lstStyle/>
        <a:p>
          <a:endParaRPr lang="en-US"/>
        </a:p>
      </dgm:t>
    </dgm:pt>
    <dgm:pt modelId="{8DF3C060-DC68-49C1-9D4F-3B6D67405EC6}">
      <dgm:prSet/>
      <dgm:spPr/>
      <dgm:t>
        <a:bodyPr/>
        <a:lstStyle/>
        <a:p>
          <a:r>
            <a:rPr lang="en-US" dirty="0"/>
            <a:t>May or may not require assistance acquiring a visa.</a:t>
          </a:r>
        </a:p>
      </dgm:t>
    </dgm:pt>
    <dgm:pt modelId="{8D48B46D-820A-44B3-AC15-124AC9994E44}" type="parTrans" cxnId="{2B6E8D23-DCAB-40FE-9C3A-5B2854E2260A}">
      <dgm:prSet/>
      <dgm:spPr/>
      <dgm:t>
        <a:bodyPr/>
        <a:lstStyle/>
        <a:p>
          <a:endParaRPr lang="en-US"/>
        </a:p>
      </dgm:t>
    </dgm:pt>
    <dgm:pt modelId="{F5CBAD2F-80E1-422A-8C46-5282CF6B8721}" type="sibTrans" cxnId="{2B6E8D23-DCAB-40FE-9C3A-5B2854E2260A}">
      <dgm:prSet/>
      <dgm:spPr/>
      <dgm:t>
        <a:bodyPr/>
        <a:lstStyle/>
        <a:p>
          <a:endParaRPr lang="en-US"/>
        </a:p>
      </dgm:t>
    </dgm:pt>
    <dgm:pt modelId="{04535E9E-8983-42E7-8275-9CB57ECACA18}">
      <dgm:prSet/>
      <dgm:spPr/>
      <dgm:t>
        <a:bodyPr/>
        <a:lstStyle/>
        <a:p>
          <a:r>
            <a:rPr lang="en-US" dirty="0"/>
            <a:t>Includes foreign visitors, previously cleared, who have left the country for 30 or more days.</a:t>
          </a:r>
        </a:p>
      </dgm:t>
    </dgm:pt>
    <dgm:pt modelId="{69F6A313-A2C4-403A-9A88-B1483D564EC7}" type="parTrans" cxnId="{C531E188-F10E-4BC6-98D6-379C08F0205D}">
      <dgm:prSet/>
      <dgm:spPr/>
      <dgm:t>
        <a:bodyPr/>
        <a:lstStyle/>
        <a:p>
          <a:endParaRPr lang="en-US"/>
        </a:p>
      </dgm:t>
    </dgm:pt>
    <dgm:pt modelId="{A11DC7C6-DE20-4C83-B9E2-D0A228F81C4A}" type="sibTrans" cxnId="{C531E188-F10E-4BC6-98D6-379C08F0205D}">
      <dgm:prSet/>
      <dgm:spPr/>
      <dgm:t>
        <a:bodyPr/>
        <a:lstStyle/>
        <a:p>
          <a:endParaRPr lang="en-US"/>
        </a:p>
      </dgm:t>
    </dgm:pt>
    <dgm:pt modelId="{47557D26-6FCF-488A-B39E-492E250E7888}">
      <dgm:prSet/>
      <dgm:spPr/>
      <dgm:t>
        <a:bodyPr/>
        <a:lstStyle/>
        <a:p>
          <a:r>
            <a:rPr lang="en-US" dirty="0"/>
            <a:t>Includes foreign visitors staying more than five (5) consecutive days or more than five (5)  non-consecutive days in a 30-dayperiod</a:t>
          </a:r>
        </a:p>
      </dgm:t>
    </dgm:pt>
    <dgm:pt modelId="{46B4B38C-15BA-4FD6-99E5-CC0DCE3BD42D}" type="parTrans" cxnId="{616C490E-1B2A-40A3-B37D-E627326635A5}">
      <dgm:prSet/>
      <dgm:spPr/>
      <dgm:t>
        <a:bodyPr/>
        <a:lstStyle/>
        <a:p>
          <a:endParaRPr lang="en-US"/>
        </a:p>
      </dgm:t>
    </dgm:pt>
    <dgm:pt modelId="{7A7EC917-8099-403F-B319-3AF4A4D0091C}" type="sibTrans" cxnId="{616C490E-1B2A-40A3-B37D-E627326635A5}">
      <dgm:prSet/>
      <dgm:spPr/>
      <dgm:t>
        <a:bodyPr/>
        <a:lstStyle/>
        <a:p>
          <a:endParaRPr lang="en-US"/>
        </a:p>
      </dgm:t>
    </dgm:pt>
    <dgm:pt modelId="{857D2786-6D47-48F3-B533-2AB747B37404}">
      <dgm:prSet/>
      <dgm:spPr/>
      <dgm:t>
        <a:bodyPr/>
        <a:lstStyle/>
        <a:p>
          <a:r>
            <a:rPr lang="en-US" dirty="0"/>
            <a:t>Includes foreign visitors staying five (5) days or less and hands on work/research will be conducted.  </a:t>
          </a:r>
        </a:p>
      </dgm:t>
    </dgm:pt>
    <dgm:pt modelId="{60DE7DC7-50F6-4594-B132-883D63AD83F1}" type="parTrans" cxnId="{5E80CB20-C9BF-4836-9B41-0A51A6438333}">
      <dgm:prSet/>
      <dgm:spPr/>
      <dgm:t>
        <a:bodyPr/>
        <a:lstStyle/>
        <a:p>
          <a:endParaRPr lang="en-US"/>
        </a:p>
      </dgm:t>
    </dgm:pt>
    <dgm:pt modelId="{B60A7AFA-B7BD-42C2-AF73-84279D167AE3}" type="sibTrans" cxnId="{5E80CB20-C9BF-4836-9B41-0A51A6438333}">
      <dgm:prSet/>
      <dgm:spPr/>
      <dgm:t>
        <a:bodyPr/>
        <a:lstStyle/>
        <a:p>
          <a:endParaRPr lang="en-US"/>
        </a:p>
      </dgm:t>
    </dgm:pt>
    <dgm:pt modelId="{304302A3-B7FF-4970-889B-B930AD871047}" type="pres">
      <dgm:prSet presAssocID="{0060CB4A-932F-4D41-9483-15B6D929697B}" presName="linear" presStyleCnt="0">
        <dgm:presLayoutVars>
          <dgm:animLvl val="lvl"/>
          <dgm:resizeHandles val="exact"/>
        </dgm:presLayoutVars>
      </dgm:prSet>
      <dgm:spPr/>
    </dgm:pt>
    <dgm:pt modelId="{987F4099-9E10-425C-9AC4-8961EB7741AF}" type="pres">
      <dgm:prSet presAssocID="{3C716781-26C4-4249-87F0-6E7167B29C75}" presName="parentText" presStyleLbl="node1" presStyleIdx="0" presStyleCnt="10">
        <dgm:presLayoutVars>
          <dgm:chMax val="0"/>
          <dgm:bulletEnabled val="1"/>
        </dgm:presLayoutVars>
      </dgm:prSet>
      <dgm:spPr/>
    </dgm:pt>
    <dgm:pt modelId="{DD1BE72B-8254-404C-BC77-FB4FE92BF831}" type="pres">
      <dgm:prSet presAssocID="{A62DFB05-1DEE-41F5-8F0F-F08EC0E35864}" presName="spacer" presStyleCnt="0"/>
      <dgm:spPr/>
    </dgm:pt>
    <dgm:pt modelId="{ABD8E22C-5124-445E-ABB7-B6CC4F8A05C5}" type="pres">
      <dgm:prSet presAssocID="{D81389D3-5186-427B-A42A-C9F596E9372D}" presName="parentText" presStyleLbl="node1" presStyleIdx="1" presStyleCnt="10">
        <dgm:presLayoutVars>
          <dgm:chMax val="0"/>
          <dgm:bulletEnabled val="1"/>
        </dgm:presLayoutVars>
      </dgm:prSet>
      <dgm:spPr/>
    </dgm:pt>
    <dgm:pt modelId="{8A3F7E83-5EBF-486E-A4E7-0ACB33F4EAA7}" type="pres">
      <dgm:prSet presAssocID="{2164003F-AEFB-4416-A649-6E40122A2B5A}" presName="spacer" presStyleCnt="0"/>
      <dgm:spPr/>
    </dgm:pt>
    <dgm:pt modelId="{047014C8-6C48-4751-BAFC-62A5C387E7BA}" type="pres">
      <dgm:prSet presAssocID="{EA71A0B5-944A-4E43-80CD-F87D24FEC17B}" presName="parentText" presStyleLbl="node1" presStyleIdx="2" presStyleCnt="10">
        <dgm:presLayoutVars>
          <dgm:chMax val="0"/>
          <dgm:bulletEnabled val="1"/>
        </dgm:presLayoutVars>
      </dgm:prSet>
      <dgm:spPr/>
    </dgm:pt>
    <dgm:pt modelId="{A11BF127-0EF3-49B4-BCA1-D97C9409BBE6}" type="pres">
      <dgm:prSet presAssocID="{01F8F4DF-2BF4-4392-8C00-0F5BF278E265}" presName="spacer" presStyleCnt="0"/>
      <dgm:spPr/>
    </dgm:pt>
    <dgm:pt modelId="{67AFE6DA-8297-4083-BFF9-AD3296562215}" type="pres">
      <dgm:prSet presAssocID="{2BA74050-8A3E-4784-836B-CE0B82B53019}" presName="parentText" presStyleLbl="node1" presStyleIdx="3" presStyleCnt="10">
        <dgm:presLayoutVars>
          <dgm:chMax val="0"/>
          <dgm:bulletEnabled val="1"/>
        </dgm:presLayoutVars>
      </dgm:prSet>
      <dgm:spPr/>
    </dgm:pt>
    <dgm:pt modelId="{0975D975-B3CB-4398-83AD-BA5E9A0F877D}" type="pres">
      <dgm:prSet presAssocID="{9BC72B37-001E-459C-B2D2-FE6A630AB05D}" presName="spacer" presStyleCnt="0"/>
      <dgm:spPr/>
    </dgm:pt>
    <dgm:pt modelId="{F4E41B6B-CCB3-4898-95E7-650D32A5A9D9}" type="pres">
      <dgm:prSet presAssocID="{47A5237C-C870-45D6-8B33-3A0F6A25CCA8}" presName="parentText" presStyleLbl="node1" presStyleIdx="4" presStyleCnt="10">
        <dgm:presLayoutVars>
          <dgm:chMax val="0"/>
          <dgm:bulletEnabled val="1"/>
        </dgm:presLayoutVars>
      </dgm:prSet>
      <dgm:spPr/>
    </dgm:pt>
    <dgm:pt modelId="{7AF1F2BB-CEF2-45A6-9D73-B630CDF70DC6}" type="pres">
      <dgm:prSet presAssocID="{C2102A93-25F3-4078-A41E-E009C528E7B5}" presName="spacer" presStyleCnt="0"/>
      <dgm:spPr/>
    </dgm:pt>
    <dgm:pt modelId="{740F564F-E741-4ED6-8076-EA7C7039BA33}" type="pres">
      <dgm:prSet presAssocID="{D8438FD4-1BBE-4F64-89F6-D0A935A037BA}" presName="parentText" presStyleLbl="node1" presStyleIdx="5" presStyleCnt="10">
        <dgm:presLayoutVars>
          <dgm:chMax val="0"/>
          <dgm:bulletEnabled val="1"/>
        </dgm:presLayoutVars>
      </dgm:prSet>
      <dgm:spPr/>
    </dgm:pt>
    <dgm:pt modelId="{4D6C24BC-EF24-4016-9D72-659557452756}" type="pres">
      <dgm:prSet presAssocID="{EAB1BD6B-1925-4A1B-8F59-6F0A235E5B1E}" presName="spacer" presStyleCnt="0"/>
      <dgm:spPr/>
    </dgm:pt>
    <dgm:pt modelId="{BF5E1A3B-B6ED-49A0-B18B-F235075D8CD2}" type="pres">
      <dgm:prSet presAssocID="{8DF3C060-DC68-49C1-9D4F-3B6D67405EC6}" presName="parentText" presStyleLbl="node1" presStyleIdx="6" presStyleCnt="10">
        <dgm:presLayoutVars>
          <dgm:chMax val="0"/>
          <dgm:bulletEnabled val="1"/>
        </dgm:presLayoutVars>
      </dgm:prSet>
      <dgm:spPr/>
    </dgm:pt>
    <dgm:pt modelId="{9EE66DE6-1ED9-48DC-B27E-FB0C2B4D9EDE}" type="pres">
      <dgm:prSet presAssocID="{F5CBAD2F-80E1-422A-8C46-5282CF6B8721}" presName="spacer" presStyleCnt="0"/>
      <dgm:spPr/>
    </dgm:pt>
    <dgm:pt modelId="{7A9A7F69-4D0A-48AF-BA91-EA83C1AB2439}" type="pres">
      <dgm:prSet presAssocID="{04535E9E-8983-42E7-8275-9CB57ECACA18}" presName="parentText" presStyleLbl="node1" presStyleIdx="7" presStyleCnt="10" custLinFactNeighborX="561">
        <dgm:presLayoutVars>
          <dgm:chMax val="0"/>
          <dgm:bulletEnabled val="1"/>
        </dgm:presLayoutVars>
      </dgm:prSet>
      <dgm:spPr/>
    </dgm:pt>
    <dgm:pt modelId="{821730A0-9F8A-49B7-9747-5BEC9AC86EBB}" type="pres">
      <dgm:prSet presAssocID="{A11DC7C6-DE20-4C83-B9E2-D0A228F81C4A}" presName="spacer" presStyleCnt="0"/>
      <dgm:spPr/>
    </dgm:pt>
    <dgm:pt modelId="{303907F3-FA01-43AE-932D-03072AEBF855}" type="pres">
      <dgm:prSet presAssocID="{47557D26-6FCF-488A-B39E-492E250E7888}" presName="parentText" presStyleLbl="node1" presStyleIdx="8" presStyleCnt="10">
        <dgm:presLayoutVars>
          <dgm:chMax val="0"/>
          <dgm:bulletEnabled val="1"/>
        </dgm:presLayoutVars>
      </dgm:prSet>
      <dgm:spPr/>
    </dgm:pt>
    <dgm:pt modelId="{DCAFF1E4-E373-4F19-9711-0DE9DADFAC9F}" type="pres">
      <dgm:prSet presAssocID="{7A7EC917-8099-403F-B319-3AF4A4D0091C}" presName="spacer" presStyleCnt="0"/>
      <dgm:spPr/>
    </dgm:pt>
    <dgm:pt modelId="{3E0A7938-0AE3-4A13-B0C1-6DD73928028E}" type="pres">
      <dgm:prSet presAssocID="{857D2786-6D47-48F3-B533-2AB747B37404}" presName="parentText" presStyleLbl="node1" presStyleIdx="9" presStyleCnt="10">
        <dgm:presLayoutVars>
          <dgm:chMax val="0"/>
          <dgm:bulletEnabled val="1"/>
        </dgm:presLayoutVars>
      </dgm:prSet>
      <dgm:spPr/>
    </dgm:pt>
  </dgm:ptLst>
  <dgm:cxnLst>
    <dgm:cxn modelId="{616C490E-1B2A-40A3-B37D-E627326635A5}" srcId="{0060CB4A-932F-4D41-9483-15B6D929697B}" destId="{47557D26-6FCF-488A-B39E-492E250E7888}" srcOrd="8" destOrd="0" parTransId="{46B4B38C-15BA-4FD6-99E5-CC0DCE3BD42D}" sibTransId="{7A7EC917-8099-403F-B319-3AF4A4D0091C}"/>
    <dgm:cxn modelId="{5E80CB20-C9BF-4836-9B41-0A51A6438333}" srcId="{0060CB4A-932F-4D41-9483-15B6D929697B}" destId="{857D2786-6D47-48F3-B533-2AB747B37404}" srcOrd="9" destOrd="0" parTransId="{60DE7DC7-50F6-4594-B132-883D63AD83F1}" sibTransId="{B60A7AFA-B7BD-42C2-AF73-84279D167AE3}"/>
    <dgm:cxn modelId="{2B6E8D23-DCAB-40FE-9C3A-5B2854E2260A}" srcId="{0060CB4A-932F-4D41-9483-15B6D929697B}" destId="{8DF3C060-DC68-49C1-9D4F-3B6D67405EC6}" srcOrd="6" destOrd="0" parTransId="{8D48B46D-820A-44B3-AC15-124AC9994E44}" sibTransId="{F5CBAD2F-80E1-422A-8C46-5282CF6B8721}"/>
    <dgm:cxn modelId="{0208CE25-BE4F-4809-BAD1-8FCF48AE1336}" srcId="{0060CB4A-932F-4D41-9483-15B6D929697B}" destId="{47A5237C-C870-45D6-8B33-3A0F6A25CCA8}" srcOrd="4" destOrd="0" parTransId="{B596DC18-E741-4A28-BA6E-B175FC3A621A}" sibTransId="{C2102A93-25F3-4078-A41E-E009C528E7B5}"/>
    <dgm:cxn modelId="{A97C2C5D-9714-4E2D-9B77-D63501BF871E}" type="presOf" srcId="{3C716781-26C4-4249-87F0-6E7167B29C75}" destId="{987F4099-9E10-425C-9AC4-8961EB7741AF}" srcOrd="0" destOrd="0" presId="urn:microsoft.com/office/officeart/2005/8/layout/vList2"/>
    <dgm:cxn modelId="{8FAAE141-44E5-493B-87B9-6DF7825BF2A7}" type="presOf" srcId="{04535E9E-8983-42E7-8275-9CB57ECACA18}" destId="{7A9A7F69-4D0A-48AF-BA91-EA83C1AB2439}" srcOrd="0" destOrd="0" presId="urn:microsoft.com/office/officeart/2005/8/layout/vList2"/>
    <dgm:cxn modelId="{E7E3DE69-1C8E-4C78-8AEF-3A225B9D51D8}" type="presOf" srcId="{47A5237C-C870-45D6-8B33-3A0F6A25CCA8}" destId="{F4E41B6B-CCB3-4898-95E7-650D32A5A9D9}" srcOrd="0" destOrd="0" presId="urn:microsoft.com/office/officeart/2005/8/layout/vList2"/>
    <dgm:cxn modelId="{05AF374B-8B8C-42FE-9E8D-3B873579F663}" type="presOf" srcId="{8DF3C060-DC68-49C1-9D4F-3B6D67405EC6}" destId="{BF5E1A3B-B6ED-49A0-B18B-F235075D8CD2}" srcOrd="0" destOrd="0" presId="urn:microsoft.com/office/officeart/2005/8/layout/vList2"/>
    <dgm:cxn modelId="{F2F6DB4F-3B0A-4BEA-B390-CC83A63D19B0}" type="presOf" srcId="{47557D26-6FCF-488A-B39E-492E250E7888}" destId="{303907F3-FA01-43AE-932D-03072AEBF855}" srcOrd="0" destOrd="0" presId="urn:microsoft.com/office/officeart/2005/8/layout/vList2"/>
    <dgm:cxn modelId="{959FCE50-4C38-446A-92C5-1D97B64901A8}" type="presOf" srcId="{D8438FD4-1BBE-4F64-89F6-D0A935A037BA}" destId="{740F564F-E741-4ED6-8076-EA7C7039BA33}" srcOrd="0" destOrd="0" presId="urn:microsoft.com/office/officeart/2005/8/layout/vList2"/>
    <dgm:cxn modelId="{6E269D53-2EFF-4238-84BB-FD85A7497B91}" srcId="{0060CB4A-932F-4D41-9483-15B6D929697B}" destId="{2BA74050-8A3E-4784-836B-CE0B82B53019}" srcOrd="3" destOrd="0" parTransId="{3AC00EDF-C724-4706-83F3-1B3BAC22CD4A}" sibTransId="{9BC72B37-001E-459C-B2D2-FE6A630AB05D}"/>
    <dgm:cxn modelId="{7A43DC75-6155-4153-9207-EAF462B79D72}" type="presOf" srcId="{2BA74050-8A3E-4784-836B-CE0B82B53019}" destId="{67AFE6DA-8297-4083-BFF9-AD3296562215}" srcOrd="0" destOrd="0" presId="urn:microsoft.com/office/officeart/2005/8/layout/vList2"/>
    <dgm:cxn modelId="{BF906C78-36FC-487A-9432-B4425DB1C0B9}" type="presOf" srcId="{D81389D3-5186-427B-A42A-C9F596E9372D}" destId="{ABD8E22C-5124-445E-ABB7-B6CC4F8A05C5}" srcOrd="0" destOrd="0" presId="urn:microsoft.com/office/officeart/2005/8/layout/vList2"/>
    <dgm:cxn modelId="{B99FDE80-2036-48E0-A6D6-AB7451BF68B4}" type="presOf" srcId="{EA71A0B5-944A-4E43-80CD-F87D24FEC17B}" destId="{047014C8-6C48-4751-BAFC-62A5C387E7BA}" srcOrd="0" destOrd="0" presId="urn:microsoft.com/office/officeart/2005/8/layout/vList2"/>
    <dgm:cxn modelId="{C531E188-F10E-4BC6-98D6-379C08F0205D}" srcId="{0060CB4A-932F-4D41-9483-15B6D929697B}" destId="{04535E9E-8983-42E7-8275-9CB57ECACA18}" srcOrd="7" destOrd="0" parTransId="{69F6A313-A2C4-403A-9A88-B1483D564EC7}" sibTransId="{A11DC7C6-DE20-4C83-B9E2-D0A228F81C4A}"/>
    <dgm:cxn modelId="{802B1594-BB8F-46B7-B88D-0E575EC038AF}" srcId="{0060CB4A-932F-4D41-9483-15B6D929697B}" destId="{EA71A0B5-944A-4E43-80CD-F87D24FEC17B}" srcOrd="2" destOrd="0" parTransId="{8B35F64E-E14E-4DE4-ADF9-F77298929A5C}" sibTransId="{01F8F4DF-2BF4-4392-8C00-0F5BF278E265}"/>
    <dgm:cxn modelId="{A909E4A2-E9C8-48DE-A65E-CD1E02F165F0}" srcId="{0060CB4A-932F-4D41-9483-15B6D929697B}" destId="{3C716781-26C4-4249-87F0-6E7167B29C75}" srcOrd="0" destOrd="0" parTransId="{F55AEE24-913A-4D63-8020-2A1945F059E7}" sibTransId="{A62DFB05-1DEE-41F5-8F0F-F08EC0E35864}"/>
    <dgm:cxn modelId="{854B91BE-2FB4-4C44-873D-40CB4B99E786}" srcId="{0060CB4A-932F-4D41-9483-15B6D929697B}" destId="{D8438FD4-1BBE-4F64-89F6-D0A935A037BA}" srcOrd="5" destOrd="0" parTransId="{97396FFF-4032-4DDA-82C6-7B8866798556}" sibTransId="{EAB1BD6B-1925-4A1B-8F59-6F0A235E5B1E}"/>
    <dgm:cxn modelId="{F3DE4ECF-1D92-4BF8-B98D-2125AEFBA4E2}" type="presOf" srcId="{0060CB4A-932F-4D41-9483-15B6D929697B}" destId="{304302A3-B7FF-4970-889B-B930AD871047}" srcOrd="0" destOrd="0" presId="urn:microsoft.com/office/officeart/2005/8/layout/vList2"/>
    <dgm:cxn modelId="{61AF63D2-3FFC-46DF-ABD5-FF9729F9A6A0}" srcId="{0060CB4A-932F-4D41-9483-15B6D929697B}" destId="{D81389D3-5186-427B-A42A-C9F596E9372D}" srcOrd="1" destOrd="0" parTransId="{EECD63DE-F6C9-4E79-B1CB-AA1DC397830F}" sibTransId="{2164003F-AEFB-4416-A649-6E40122A2B5A}"/>
    <dgm:cxn modelId="{306C70EF-560F-4CBC-8854-FB803CB91E43}" type="presOf" srcId="{857D2786-6D47-48F3-B533-2AB747B37404}" destId="{3E0A7938-0AE3-4A13-B0C1-6DD73928028E}" srcOrd="0" destOrd="0" presId="urn:microsoft.com/office/officeart/2005/8/layout/vList2"/>
    <dgm:cxn modelId="{6965BB3C-8C0C-44C7-AAD9-CC65C25D77EB}" type="presParOf" srcId="{304302A3-B7FF-4970-889B-B930AD871047}" destId="{987F4099-9E10-425C-9AC4-8961EB7741AF}" srcOrd="0" destOrd="0" presId="urn:microsoft.com/office/officeart/2005/8/layout/vList2"/>
    <dgm:cxn modelId="{6A29BF46-B7AE-44E8-99E6-211BF0D2259C}" type="presParOf" srcId="{304302A3-B7FF-4970-889B-B930AD871047}" destId="{DD1BE72B-8254-404C-BC77-FB4FE92BF831}" srcOrd="1" destOrd="0" presId="urn:microsoft.com/office/officeart/2005/8/layout/vList2"/>
    <dgm:cxn modelId="{55992495-7FE3-45C7-8FC3-3688F102FD7A}" type="presParOf" srcId="{304302A3-B7FF-4970-889B-B930AD871047}" destId="{ABD8E22C-5124-445E-ABB7-B6CC4F8A05C5}" srcOrd="2" destOrd="0" presId="urn:microsoft.com/office/officeart/2005/8/layout/vList2"/>
    <dgm:cxn modelId="{196AEE15-FABE-4A68-A7CF-7521F5D65600}" type="presParOf" srcId="{304302A3-B7FF-4970-889B-B930AD871047}" destId="{8A3F7E83-5EBF-486E-A4E7-0ACB33F4EAA7}" srcOrd="3" destOrd="0" presId="urn:microsoft.com/office/officeart/2005/8/layout/vList2"/>
    <dgm:cxn modelId="{352B68E5-221C-416E-B4B4-07F2A9508D76}" type="presParOf" srcId="{304302A3-B7FF-4970-889B-B930AD871047}" destId="{047014C8-6C48-4751-BAFC-62A5C387E7BA}" srcOrd="4" destOrd="0" presId="urn:microsoft.com/office/officeart/2005/8/layout/vList2"/>
    <dgm:cxn modelId="{DCB15F62-F084-4970-B537-6FE561286BA4}" type="presParOf" srcId="{304302A3-B7FF-4970-889B-B930AD871047}" destId="{A11BF127-0EF3-49B4-BCA1-D97C9409BBE6}" srcOrd="5" destOrd="0" presId="urn:microsoft.com/office/officeart/2005/8/layout/vList2"/>
    <dgm:cxn modelId="{926986C8-D38E-4C4E-B00E-E8EDD590BEA5}" type="presParOf" srcId="{304302A3-B7FF-4970-889B-B930AD871047}" destId="{67AFE6DA-8297-4083-BFF9-AD3296562215}" srcOrd="6" destOrd="0" presId="urn:microsoft.com/office/officeart/2005/8/layout/vList2"/>
    <dgm:cxn modelId="{01464056-0BD3-45BC-B2BB-DC7600696C1C}" type="presParOf" srcId="{304302A3-B7FF-4970-889B-B930AD871047}" destId="{0975D975-B3CB-4398-83AD-BA5E9A0F877D}" srcOrd="7" destOrd="0" presId="urn:microsoft.com/office/officeart/2005/8/layout/vList2"/>
    <dgm:cxn modelId="{B1AEF64B-D2C5-42E1-8CF4-FDAC025EBA19}" type="presParOf" srcId="{304302A3-B7FF-4970-889B-B930AD871047}" destId="{F4E41B6B-CCB3-4898-95E7-650D32A5A9D9}" srcOrd="8" destOrd="0" presId="urn:microsoft.com/office/officeart/2005/8/layout/vList2"/>
    <dgm:cxn modelId="{C35F4F6A-2DDA-4A01-9D9B-D7C3C26A09D6}" type="presParOf" srcId="{304302A3-B7FF-4970-889B-B930AD871047}" destId="{7AF1F2BB-CEF2-45A6-9D73-B630CDF70DC6}" srcOrd="9" destOrd="0" presId="urn:microsoft.com/office/officeart/2005/8/layout/vList2"/>
    <dgm:cxn modelId="{7986CA61-AD98-4A47-873E-20B53E18E590}" type="presParOf" srcId="{304302A3-B7FF-4970-889B-B930AD871047}" destId="{740F564F-E741-4ED6-8076-EA7C7039BA33}" srcOrd="10" destOrd="0" presId="urn:microsoft.com/office/officeart/2005/8/layout/vList2"/>
    <dgm:cxn modelId="{44D6C492-D2D6-4383-8CDD-C46D302F65A5}" type="presParOf" srcId="{304302A3-B7FF-4970-889B-B930AD871047}" destId="{4D6C24BC-EF24-4016-9D72-659557452756}" srcOrd="11" destOrd="0" presId="urn:microsoft.com/office/officeart/2005/8/layout/vList2"/>
    <dgm:cxn modelId="{4CF6B5F6-DA04-4FEA-8BD4-634F4BE899E8}" type="presParOf" srcId="{304302A3-B7FF-4970-889B-B930AD871047}" destId="{BF5E1A3B-B6ED-49A0-B18B-F235075D8CD2}" srcOrd="12" destOrd="0" presId="urn:microsoft.com/office/officeart/2005/8/layout/vList2"/>
    <dgm:cxn modelId="{A2336707-EAA8-49A5-ADF5-318120241759}" type="presParOf" srcId="{304302A3-B7FF-4970-889B-B930AD871047}" destId="{9EE66DE6-1ED9-48DC-B27E-FB0C2B4D9EDE}" srcOrd="13" destOrd="0" presId="urn:microsoft.com/office/officeart/2005/8/layout/vList2"/>
    <dgm:cxn modelId="{D9703985-AE87-4BE9-8B32-4C0889AE638C}" type="presParOf" srcId="{304302A3-B7FF-4970-889B-B930AD871047}" destId="{7A9A7F69-4D0A-48AF-BA91-EA83C1AB2439}" srcOrd="14" destOrd="0" presId="urn:microsoft.com/office/officeart/2005/8/layout/vList2"/>
    <dgm:cxn modelId="{5E524177-CAE8-4B33-B2E3-1AF331B767E8}" type="presParOf" srcId="{304302A3-B7FF-4970-889B-B930AD871047}" destId="{821730A0-9F8A-49B7-9747-5BEC9AC86EBB}" srcOrd="15" destOrd="0" presId="urn:microsoft.com/office/officeart/2005/8/layout/vList2"/>
    <dgm:cxn modelId="{01A581E2-BDF3-47F9-9D10-3AAA28D01D4F}" type="presParOf" srcId="{304302A3-B7FF-4970-889B-B930AD871047}" destId="{303907F3-FA01-43AE-932D-03072AEBF855}" srcOrd="16" destOrd="0" presId="urn:microsoft.com/office/officeart/2005/8/layout/vList2"/>
    <dgm:cxn modelId="{645EB81B-2B16-4C16-A4A6-79C4A5F29824}" type="presParOf" srcId="{304302A3-B7FF-4970-889B-B930AD871047}" destId="{DCAFF1E4-E373-4F19-9711-0DE9DADFAC9F}" srcOrd="17" destOrd="0" presId="urn:microsoft.com/office/officeart/2005/8/layout/vList2"/>
    <dgm:cxn modelId="{9B8ACA1D-BFE1-46C9-930E-08E053945794}" type="presParOf" srcId="{304302A3-B7FF-4970-889B-B930AD871047}" destId="{3E0A7938-0AE3-4A13-B0C1-6DD73928028E}" srcOrd="1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60CB4A-932F-4D41-9483-15B6D929697B}"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3C716781-26C4-4249-87F0-6E7167B29C75}">
      <dgm:prSet/>
      <dgm:spPr/>
      <dgm:t>
        <a:bodyPr/>
        <a:lstStyle/>
        <a:p>
          <a:r>
            <a:rPr lang="en-US"/>
            <a:t>If the stay is five (5) days or less consecutive days or five or less non-consecutive days within a 30-day period </a:t>
          </a:r>
          <a:r>
            <a:rPr lang="en-US" b="1"/>
            <a:t>AND </a:t>
          </a:r>
          <a:r>
            <a:rPr lang="en-US" b="0"/>
            <a:t>the foreign visitor </a:t>
          </a:r>
          <a:r>
            <a:rPr lang="en-US" b="1"/>
            <a:t>will not conduct </a:t>
          </a:r>
          <a:r>
            <a:rPr lang="en-US" b="0"/>
            <a:t>any hands-on work/research. Foreign visitors who visit ARS facilities/spaces (even when co-located on a university campus </a:t>
          </a:r>
          <a:r>
            <a:rPr lang="en-US" b="1"/>
            <a:t>MUST </a:t>
          </a:r>
          <a:r>
            <a:rPr lang="en-US" b="0"/>
            <a:t>fully complete the visitor log upon arrival. The visitor log shall be retained by the Location (and, as required, provided to the Center or Area) for audit purposes. The foreign visitor log does not need to be reported to Administrative and Financial Management (AFM).</a:t>
          </a:r>
          <a:endParaRPr lang="en-US" b="0" dirty="0"/>
        </a:p>
      </dgm:t>
    </dgm:pt>
    <dgm:pt modelId="{F55AEE24-913A-4D63-8020-2A1945F059E7}" type="parTrans" cxnId="{A909E4A2-E9C8-48DE-A65E-CD1E02F165F0}">
      <dgm:prSet/>
      <dgm:spPr/>
      <dgm:t>
        <a:bodyPr/>
        <a:lstStyle/>
        <a:p>
          <a:endParaRPr lang="en-US"/>
        </a:p>
      </dgm:t>
    </dgm:pt>
    <dgm:pt modelId="{A62DFB05-1DEE-41F5-8F0F-F08EC0E35864}" type="sibTrans" cxnId="{A909E4A2-E9C8-48DE-A65E-CD1E02F165F0}">
      <dgm:prSet/>
      <dgm:spPr/>
      <dgm:t>
        <a:bodyPr/>
        <a:lstStyle/>
        <a:p>
          <a:endParaRPr lang="en-US"/>
        </a:p>
      </dgm:t>
    </dgm:pt>
    <dgm:pt modelId="{44483AD0-6DC7-4AA4-B89B-4D94B2DE502C}">
      <dgm:prSet/>
      <dgm:spPr/>
      <dgm:t>
        <a:bodyPr/>
        <a:lstStyle/>
        <a:p>
          <a:r>
            <a:rPr lang="en-US" dirty="0"/>
            <a:t>All legal permanent residents, Green Card holders. Green Card MUST be valid and </a:t>
          </a:r>
          <a:r>
            <a:rPr lang="en-US" b="1" u="sng" dirty="0"/>
            <a:t>not</a:t>
          </a:r>
          <a:r>
            <a:rPr lang="en-US" dirty="0"/>
            <a:t> expired.</a:t>
          </a:r>
          <a:endParaRPr lang="en-US" b="0" dirty="0"/>
        </a:p>
      </dgm:t>
    </dgm:pt>
    <dgm:pt modelId="{103B90AA-37F7-420E-80B8-E87C2527969E}" type="parTrans" cxnId="{18D33F26-C0B0-43EE-B38C-8AC2E35A045C}">
      <dgm:prSet/>
      <dgm:spPr/>
      <dgm:t>
        <a:bodyPr/>
        <a:lstStyle/>
        <a:p>
          <a:endParaRPr lang="en-US"/>
        </a:p>
      </dgm:t>
    </dgm:pt>
    <dgm:pt modelId="{EC5712D9-7FAB-4EF4-9EEC-9E7B7CF79449}" type="sibTrans" cxnId="{18D33F26-C0B0-43EE-B38C-8AC2E35A045C}">
      <dgm:prSet/>
      <dgm:spPr/>
      <dgm:t>
        <a:bodyPr/>
        <a:lstStyle/>
        <a:p>
          <a:endParaRPr lang="en-US"/>
        </a:p>
      </dgm:t>
    </dgm:pt>
    <dgm:pt modelId="{304302A3-B7FF-4970-889B-B930AD871047}" type="pres">
      <dgm:prSet presAssocID="{0060CB4A-932F-4D41-9483-15B6D929697B}" presName="linear" presStyleCnt="0">
        <dgm:presLayoutVars>
          <dgm:animLvl val="lvl"/>
          <dgm:resizeHandles val="exact"/>
        </dgm:presLayoutVars>
      </dgm:prSet>
      <dgm:spPr/>
    </dgm:pt>
    <dgm:pt modelId="{987F4099-9E10-425C-9AC4-8961EB7741AF}" type="pres">
      <dgm:prSet presAssocID="{3C716781-26C4-4249-87F0-6E7167B29C75}" presName="parentText" presStyleLbl="node1" presStyleIdx="0" presStyleCnt="2">
        <dgm:presLayoutVars>
          <dgm:chMax val="0"/>
          <dgm:bulletEnabled val="1"/>
        </dgm:presLayoutVars>
      </dgm:prSet>
      <dgm:spPr/>
    </dgm:pt>
    <dgm:pt modelId="{D24279BC-92CE-49DF-B74A-B0D01ED9FC84}" type="pres">
      <dgm:prSet presAssocID="{A62DFB05-1DEE-41F5-8F0F-F08EC0E35864}" presName="spacer" presStyleCnt="0"/>
      <dgm:spPr/>
    </dgm:pt>
    <dgm:pt modelId="{7C3E5A43-6D4C-4C6C-A9A3-32916C9BDBE1}" type="pres">
      <dgm:prSet presAssocID="{44483AD0-6DC7-4AA4-B89B-4D94B2DE502C}" presName="parentText" presStyleLbl="node1" presStyleIdx="1" presStyleCnt="2">
        <dgm:presLayoutVars>
          <dgm:chMax val="0"/>
          <dgm:bulletEnabled val="1"/>
        </dgm:presLayoutVars>
      </dgm:prSet>
      <dgm:spPr/>
    </dgm:pt>
  </dgm:ptLst>
  <dgm:cxnLst>
    <dgm:cxn modelId="{18D33F26-C0B0-43EE-B38C-8AC2E35A045C}" srcId="{0060CB4A-932F-4D41-9483-15B6D929697B}" destId="{44483AD0-6DC7-4AA4-B89B-4D94B2DE502C}" srcOrd="1" destOrd="0" parTransId="{103B90AA-37F7-420E-80B8-E87C2527969E}" sibTransId="{EC5712D9-7FAB-4EF4-9EEC-9E7B7CF79449}"/>
    <dgm:cxn modelId="{A97C2C5D-9714-4E2D-9B77-D63501BF871E}" type="presOf" srcId="{3C716781-26C4-4249-87F0-6E7167B29C75}" destId="{987F4099-9E10-425C-9AC4-8961EB7741AF}" srcOrd="0" destOrd="0" presId="urn:microsoft.com/office/officeart/2005/8/layout/vList2"/>
    <dgm:cxn modelId="{14777187-4B6E-489B-B88F-921B886E7654}" type="presOf" srcId="{44483AD0-6DC7-4AA4-B89B-4D94B2DE502C}" destId="{7C3E5A43-6D4C-4C6C-A9A3-32916C9BDBE1}" srcOrd="0" destOrd="0" presId="urn:microsoft.com/office/officeart/2005/8/layout/vList2"/>
    <dgm:cxn modelId="{A909E4A2-E9C8-48DE-A65E-CD1E02F165F0}" srcId="{0060CB4A-932F-4D41-9483-15B6D929697B}" destId="{3C716781-26C4-4249-87F0-6E7167B29C75}" srcOrd="0" destOrd="0" parTransId="{F55AEE24-913A-4D63-8020-2A1945F059E7}" sibTransId="{A62DFB05-1DEE-41F5-8F0F-F08EC0E35864}"/>
    <dgm:cxn modelId="{F3DE4ECF-1D92-4BF8-B98D-2125AEFBA4E2}" type="presOf" srcId="{0060CB4A-932F-4D41-9483-15B6D929697B}" destId="{304302A3-B7FF-4970-889B-B930AD871047}" srcOrd="0" destOrd="0" presId="urn:microsoft.com/office/officeart/2005/8/layout/vList2"/>
    <dgm:cxn modelId="{6965BB3C-8C0C-44C7-AAD9-CC65C25D77EB}" type="presParOf" srcId="{304302A3-B7FF-4970-889B-B930AD871047}" destId="{987F4099-9E10-425C-9AC4-8961EB7741AF}" srcOrd="0" destOrd="0" presId="urn:microsoft.com/office/officeart/2005/8/layout/vList2"/>
    <dgm:cxn modelId="{2D36380C-ED50-4A9F-BDA6-16092E8B6AA6}" type="presParOf" srcId="{304302A3-B7FF-4970-889B-B930AD871047}" destId="{D24279BC-92CE-49DF-B74A-B0D01ED9FC84}" srcOrd="1" destOrd="0" presId="urn:microsoft.com/office/officeart/2005/8/layout/vList2"/>
    <dgm:cxn modelId="{7EE2925B-8BDC-4D0C-B900-BC5583A849DB}" type="presParOf" srcId="{304302A3-B7FF-4970-889B-B930AD871047}" destId="{7C3E5A43-6D4C-4C6C-A9A3-32916C9BDBE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EBEC113-40EB-4E28-B131-ED530A81A060}"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FA231476-B960-48BD-BDCE-3748C0421EFC}">
      <dgm:prSet/>
      <dgm:spPr/>
      <dgm:t>
        <a:bodyPr/>
        <a:lstStyle/>
        <a:p>
          <a:r>
            <a:rPr lang="en-US" dirty="0"/>
            <a:t>Use the same name on passport.</a:t>
          </a:r>
        </a:p>
      </dgm:t>
    </dgm:pt>
    <dgm:pt modelId="{D9A3BF5C-F30E-4FAD-A1F2-2B8223E3DC8F}" type="parTrans" cxnId="{E3062AA0-CC7A-4CF6-A43E-3B5433550E3B}">
      <dgm:prSet/>
      <dgm:spPr/>
      <dgm:t>
        <a:bodyPr/>
        <a:lstStyle/>
        <a:p>
          <a:endParaRPr lang="en-US"/>
        </a:p>
      </dgm:t>
    </dgm:pt>
    <dgm:pt modelId="{A5E5B8D8-CEEF-4C72-B5E5-BFC1449804AD}" type="sibTrans" cxnId="{E3062AA0-CC7A-4CF6-A43E-3B5433550E3B}">
      <dgm:prSet/>
      <dgm:spPr/>
      <dgm:t>
        <a:bodyPr/>
        <a:lstStyle/>
        <a:p>
          <a:endParaRPr lang="en-US"/>
        </a:p>
      </dgm:t>
    </dgm:pt>
    <dgm:pt modelId="{805265BF-1BD6-4E8F-A056-1F195EDEBF4D}">
      <dgm:prSet/>
      <dgm:spPr/>
      <dgm:t>
        <a:bodyPr/>
        <a:lstStyle/>
        <a:p>
          <a:r>
            <a:rPr lang="en-US" dirty="0"/>
            <a:t>Do not use professional name if Foreign National goes by something different.</a:t>
          </a:r>
        </a:p>
      </dgm:t>
    </dgm:pt>
    <dgm:pt modelId="{697597C6-80B9-4EB3-A652-1A57981E65D7}" type="parTrans" cxnId="{7BA89BBC-B18E-40A1-8207-418FA82A8B82}">
      <dgm:prSet/>
      <dgm:spPr/>
      <dgm:t>
        <a:bodyPr/>
        <a:lstStyle/>
        <a:p>
          <a:endParaRPr lang="en-US"/>
        </a:p>
      </dgm:t>
    </dgm:pt>
    <dgm:pt modelId="{D0B515B6-C522-4B8D-9BAE-27E0329C7C33}" type="sibTrans" cxnId="{7BA89BBC-B18E-40A1-8207-418FA82A8B82}">
      <dgm:prSet/>
      <dgm:spPr/>
      <dgm:t>
        <a:bodyPr/>
        <a:lstStyle/>
        <a:p>
          <a:endParaRPr lang="en-US"/>
        </a:p>
      </dgm:t>
    </dgm:pt>
    <dgm:pt modelId="{F820D0BA-BA2B-407D-BAB4-8A94269A4921}">
      <dgm:prSet/>
      <dgm:spPr/>
      <dgm:t>
        <a:bodyPr/>
        <a:lstStyle/>
        <a:p>
          <a:r>
            <a:rPr lang="en-US" dirty="0"/>
            <a:t>The full name and location of Unit where the Foreign National will be conducting research.</a:t>
          </a:r>
        </a:p>
      </dgm:t>
    </dgm:pt>
    <dgm:pt modelId="{412FF221-65E8-4213-B977-5673F9D9C544}" type="parTrans" cxnId="{88899A17-D5BC-429C-BA21-E4FF0A019110}">
      <dgm:prSet/>
      <dgm:spPr/>
      <dgm:t>
        <a:bodyPr/>
        <a:lstStyle/>
        <a:p>
          <a:endParaRPr lang="en-US"/>
        </a:p>
      </dgm:t>
    </dgm:pt>
    <dgm:pt modelId="{7DA41EB5-C487-4E66-A33A-0D467B8E0795}" type="sibTrans" cxnId="{88899A17-D5BC-429C-BA21-E4FF0A019110}">
      <dgm:prSet/>
      <dgm:spPr/>
      <dgm:t>
        <a:bodyPr/>
        <a:lstStyle/>
        <a:p>
          <a:endParaRPr lang="en-US"/>
        </a:p>
      </dgm:t>
    </dgm:pt>
    <dgm:pt modelId="{3F120920-C0B6-49DF-BB33-9AC2887C8083}">
      <dgm:prSet/>
      <dgm:spPr/>
      <dgm:t>
        <a:bodyPr/>
        <a:lstStyle/>
        <a:p>
          <a:r>
            <a:rPr lang="en-US" dirty="0"/>
            <a:t>Country of Origin and Citizenship.</a:t>
          </a:r>
        </a:p>
      </dgm:t>
    </dgm:pt>
    <dgm:pt modelId="{07412120-CFD9-4C85-80AC-EB664096C3D5}" type="parTrans" cxnId="{90D8C89C-43C7-448C-B2A0-9E2AD644305B}">
      <dgm:prSet/>
      <dgm:spPr/>
      <dgm:t>
        <a:bodyPr/>
        <a:lstStyle/>
        <a:p>
          <a:endParaRPr lang="en-US"/>
        </a:p>
      </dgm:t>
    </dgm:pt>
    <dgm:pt modelId="{D084E00A-444C-4641-A019-DAAD526C8237}" type="sibTrans" cxnId="{90D8C89C-43C7-448C-B2A0-9E2AD644305B}">
      <dgm:prSet/>
      <dgm:spPr/>
      <dgm:t>
        <a:bodyPr/>
        <a:lstStyle/>
        <a:p>
          <a:endParaRPr lang="en-US"/>
        </a:p>
      </dgm:t>
    </dgm:pt>
    <dgm:pt modelId="{A77167A3-668B-4667-BD63-32AE8B658F0E}">
      <dgm:prSet/>
      <dgm:spPr/>
      <dgm:t>
        <a:bodyPr/>
        <a:lstStyle/>
        <a:p>
          <a:r>
            <a:rPr lang="en-US" dirty="0"/>
            <a:t>Dates to be in Unit.</a:t>
          </a:r>
        </a:p>
      </dgm:t>
    </dgm:pt>
    <dgm:pt modelId="{CFEAAF91-ADAD-4576-8742-34BA841973A8}" type="parTrans" cxnId="{8819A545-F2C0-450C-91FF-F533FE304A5A}">
      <dgm:prSet/>
      <dgm:spPr/>
      <dgm:t>
        <a:bodyPr/>
        <a:lstStyle/>
        <a:p>
          <a:endParaRPr lang="en-US"/>
        </a:p>
      </dgm:t>
    </dgm:pt>
    <dgm:pt modelId="{82D8984D-EB5F-4F0F-8EFC-A2BB41F75F2A}" type="sibTrans" cxnId="{8819A545-F2C0-450C-91FF-F533FE304A5A}">
      <dgm:prSet/>
      <dgm:spPr/>
      <dgm:t>
        <a:bodyPr/>
        <a:lstStyle/>
        <a:p>
          <a:endParaRPr lang="en-US"/>
        </a:p>
      </dgm:t>
    </dgm:pt>
    <dgm:pt modelId="{9BFC626A-1D39-46AC-81DE-DB5F3ABAD77D}">
      <dgm:prSet/>
      <dgm:spPr/>
      <dgm:t>
        <a:bodyPr/>
        <a:lstStyle/>
        <a:p>
          <a:r>
            <a:rPr lang="en-US" dirty="0"/>
            <a:t>Only one year at a time due to Name Trace needing to be conducted yearly and potential funding issues. (Look at DProject, Agreement and Name Trace Expiration) – use what expires FIRST</a:t>
          </a:r>
        </a:p>
      </dgm:t>
    </dgm:pt>
    <dgm:pt modelId="{F281197C-0D99-449D-9C97-D26734B99B2E}" type="parTrans" cxnId="{35E54359-C60C-4C6A-9BE2-500A7A1CAB93}">
      <dgm:prSet/>
      <dgm:spPr/>
      <dgm:t>
        <a:bodyPr/>
        <a:lstStyle/>
        <a:p>
          <a:endParaRPr lang="en-US"/>
        </a:p>
      </dgm:t>
    </dgm:pt>
    <dgm:pt modelId="{CD55B76F-B607-499D-BB8A-30BBEAEB3A49}" type="sibTrans" cxnId="{35E54359-C60C-4C6A-9BE2-500A7A1CAB93}">
      <dgm:prSet/>
      <dgm:spPr/>
      <dgm:t>
        <a:bodyPr/>
        <a:lstStyle/>
        <a:p>
          <a:endParaRPr lang="en-US"/>
        </a:p>
      </dgm:t>
    </dgm:pt>
    <dgm:pt modelId="{3DC83ADD-5970-4208-B4D0-D2B825D3168F}">
      <dgm:prSet/>
      <dgm:spPr/>
      <dgm:t>
        <a:bodyPr/>
        <a:lstStyle/>
        <a:p>
          <a:r>
            <a:rPr lang="en-US" dirty="0"/>
            <a:t>The Project Number, Name and Objectives the Foreign National will be working on</a:t>
          </a:r>
        </a:p>
      </dgm:t>
    </dgm:pt>
    <dgm:pt modelId="{A729C4BC-A94E-4848-B4F8-920124C4A50E}" type="parTrans" cxnId="{1C332E65-2E59-4578-93D9-72066C4CB55C}">
      <dgm:prSet/>
      <dgm:spPr/>
      <dgm:t>
        <a:bodyPr/>
        <a:lstStyle/>
        <a:p>
          <a:endParaRPr lang="en-US"/>
        </a:p>
      </dgm:t>
    </dgm:pt>
    <dgm:pt modelId="{EDB63F5B-97C2-4B18-BC20-5F4708134B61}" type="sibTrans" cxnId="{1C332E65-2E59-4578-93D9-72066C4CB55C}">
      <dgm:prSet/>
      <dgm:spPr/>
      <dgm:t>
        <a:bodyPr/>
        <a:lstStyle/>
        <a:p>
          <a:endParaRPr lang="en-US"/>
        </a:p>
      </dgm:t>
    </dgm:pt>
    <dgm:pt modelId="{25D88867-4943-495D-8A47-E1C58E640997}">
      <dgm:prSet/>
      <dgm:spPr/>
      <dgm:t>
        <a:bodyPr/>
        <a:lstStyle/>
        <a:p>
          <a:r>
            <a:rPr lang="en-US" dirty="0"/>
            <a:t>Agreement Number </a:t>
          </a:r>
        </a:p>
      </dgm:t>
    </dgm:pt>
    <dgm:pt modelId="{C9B9544F-8C89-4484-B9F0-CB967F0A1C8D}" type="parTrans" cxnId="{157E4A46-BCD1-4B1B-8388-F858F06A24C8}">
      <dgm:prSet/>
      <dgm:spPr/>
      <dgm:t>
        <a:bodyPr/>
        <a:lstStyle/>
        <a:p>
          <a:endParaRPr lang="en-US"/>
        </a:p>
      </dgm:t>
    </dgm:pt>
    <dgm:pt modelId="{DAD94854-BFF9-460F-A8BD-21130B87B8E4}" type="sibTrans" cxnId="{157E4A46-BCD1-4B1B-8388-F858F06A24C8}">
      <dgm:prSet/>
      <dgm:spPr/>
      <dgm:t>
        <a:bodyPr/>
        <a:lstStyle/>
        <a:p>
          <a:endParaRPr lang="en-US"/>
        </a:p>
      </dgm:t>
    </dgm:pt>
    <dgm:pt modelId="{C708AC0B-B980-4932-914F-A562B3FD300C}">
      <dgm:prSet/>
      <dgm:spPr/>
      <dgm:t>
        <a:bodyPr/>
        <a:lstStyle/>
        <a:p>
          <a:r>
            <a:rPr lang="en-US" dirty="0"/>
            <a:t>How ARS will benefit with Foreign National Conducting Research</a:t>
          </a:r>
        </a:p>
      </dgm:t>
    </dgm:pt>
    <dgm:pt modelId="{E3D73BB4-27F7-4A0E-AB0F-7042286BD8B9}" type="parTrans" cxnId="{81D938E1-C9A8-4E4F-9459-34DE3C41022D}">
      <dgm:prSet/>
      <dgm:spPr/>
      <dgm:t>
        <a:bodyPr/>
        <a:lstStyle/>
        <a:p>
          <a:endParaRPr lang="en-US"/>
        </a:p>
      </dgm:t>
    </dgm:pt>
    <dgm:pt modelId="{9BEA87BA-4DD2-4793-9A81-A5EF78EC57E8}" type="sibTrans" cxnId="{81D938E1-C9A8-4E4F-9459-34DE3C41022D}">
      <dgm:prSet/>
      <dgm:spPr/>
      <dgm:t>
        <a:bodyPr/>
        <a:lstStyle/>
        <a:p>
          <a:endParaRPr lang="en-US"/>
        </a:p>
      </dgm:t>
    </dgm:pt>
    <dgm:pt modelId="{67EF1056-6631-4A5D-8634-F24D66C9D15C}">
      <dgm:prSet/>
      <dgm:spPr/>
      <dgm:t>
        <a:bodyPr/>
        <a:lstStyle/>
        <a:p>
          <a:r>
            <a:rPr lang="en-US" dirty="0"/>
            <a:t>Signatures Needed</a:t>
          </a:r>
        </a:p>
      </dgm:t>
    </dgm:pt>
    <dgm:pt modelId="{A52017D1-794A-4425-A804-F30686455143}" type="parTrans" cxnId="{C1462F3D-3659-4880-8502-E65138BB733E}">
      <dgm:prSet/>
      <dgm:spPr/>
      <dgm:t>
        <a:bodyPr/>
        <a:lstStyle/>
        <a:p>
          <a:endParaRPr lang="en-US"/>
        </a:p>
      </dgm:t>
    </dgm:pt>
    <dgm:pt modelId="{01121A27-1141-45D9-8101-DA8E5F007A4E}" type="sibTrans" cxnId="{C1462F3D-3659-4880-8502-E65138BB733E}">
      <dgm:prSet/>
      <dgm:spPr/>
      <dgm:t>
        <a:bodyPr/>
        <a:lstStyle/>
        <a:p>
          <a:endParaRPr lang="en-US"/>
        </a:p>
      </dgm:t>
    </dgm:pt>
    <dgm:pt modelId="{D3E3B361-35B5-4553-B806-7A11786CA65A}">
      <dgm:prSet/>
      <dgm:spPr/>
      <dgm:t>
        <a:bodyPr/>
        <a:lstStyle/>
        <a:p>
          <a:r>
            <a:rPr lang="en-US" dirty="0"/>
            <a:t>Host Scientist</a:t>
          </a:r>
        </a:p>
      </dgm:t>
    </dgm:pt>
    <dgm:pt modelId="{7C7C37FD-109C-45D6-8054-704A50278F82}" type="parTrans" cxnId="{99D4B7BC-CB41-4389-AB46-1146FEDC2AFA}">
      <dgm:prSet/>
      <dgm:spPr/>
      <dgm:t>
        <a:bodyPr/>
        <a:lstStyle/>
        <a:p>
          <a:endParaRPr lang="en-US"/>
        </a:p>
      </dgm:t>
    </dgm:pt>
    <dgm:pt modelId="{69514FB4-EF60-44FA-B495-6EDBBB128CFD}" type="sibTrans" cxnId="{99D4B7BC-CB41-4389-AB46-1146FEDC2AFA}">
      <dgm:prSet/>
      <dgm:spPr/>
      <dgm:t>
        <a:bodyPr/>
        <a:lstStyle/>
        <a:p>
          <a:endParaRPr lang="en-US"/>
        </a:p>
      </dgm:t>
    </dgm:pt>
    <dgm:pt modelId="{47203442-E677-4190-8C89-F974033AEAA0}">
      <dgm:prSet/>
      <dgm:spPr/>
      <dgm:t>
        <a:bodyPr/>
        <a:lstStyle/>
        <a:p>
          <a:r>
            <a:rPr lang="en-US" dirty="0"/>
            <a:t>Research Leader</a:t>
          </a:r>
        </a:p>
      </dgm:t>
    </dgm:pt>
    <dgm:pt modelId="{449635D2-1BF8-4B1B-8F5B-0447D6A1327E}" type="parTrans" cxnId="{DAE7F71F-FDD8-4BC5-B1D2-AFEB23DF28FD}">
      <dgm:prSet/>
      <dgm:spPr/>
      <dgm:t>
        <a:bodyPr/>
        <a:lstStyle/>
        <a:p>
          <a:endParaRPr lang="en-US"/>
        </a:p>
      </dgm:t>
    </dgm:pt>
    <dgm:pt modelId="{6CF38FEA-C0C7-4953-83B2-9E8F6CF37765}" type="sibTrans" cxnId="{DAE7F71F-FDD8-4BC5-B1D2-AFEB23DF28FD}">
      <dgm:prSet/>
      <dgm:spPr/>
      <dgm:t>
        <a:bodyPr/>
        <a:lstStyle/>
        <a:p>
          <a:endParaRPr lang="en-US"/>
        </a:p>
      </dgm:t>
    </dgm:pt>
    <dgm:pt modelId="{64ADD0AC-D98E-4D8E-BF56-AC9341A19289}">
      <dgm:prSet/>
      <dgm:spPr/>
      <dgm:t>
        <a:bodyPr/>
        <a:lstStyle/>
        <a:p>
          <a:r>
            <a:rPr lang="en-US" dirty="0"/>
            <a:t>Center/Lab Director, if applicable or Administrative Officer</a:t>
          </a:r>
        </a:p>
      </dgm:t>
    </dgm:pt>
    <dgm:pt modelId="{8F813975-0484-4E03-8B9B-05FC2EA8703C}" type="parTrans" cxnId="{935834E2-2923-44C8-8934-08002727A792}">
      <dgm:prSet/>
      <dgm:spPr/>
      <dgm:t>
        <a:bodyPr/>
        <a:lstStyle/>
        <a:p>
          <a:endParaRPr lang="en-US"/>
        </a:p>
      </dgm:t>
    </dgm:pt>
    <dgm:pt modelId="{3B996E29-C2F9-42D8-803E-36BE0E4EC9CA}" type="sibTrans" cxnId="{935834E2-2923-44C8-8934-08002727A792}">
      <dgm:prSet/>
      <dgm:spPr/>
      <dgm:t>
        <a:bodyPr/>
        <a:lstStyle/>
        <a:p>
          <a:endParaRPr lang="en-US"/>
        </a:p>
      </dgm:t>
    </dgm:pt>
    <dgm:pt modelId="{BF6B31E2-80E3-4596-9A1D-FA987E5EAADC}">
      <dgm:prSet/>
      <dgm:spPr/>
      <dgm:t>
        <a:bodyPr/>
        <a:lstStyle/>
        <a:p>
          <a:r>
            <a:rPr lang="en-US" dirty="0"/>
            <a:t>Associate Area Director</a:t>
          </a:r>
        </a:p>
      </dgm:t>
    </dgm:pt>
    <dgm:pt modelId="{D1E6CA9F-E6D6-4CB6-800E-0673715137F6}" type="parTrans" cxnId="{B5A928CB-775D-4485-B059-CE317BFCFE3C}">
      <dgm:prSet/>
      <dgm:spPr/>
      <dgm:t>
        <a:bodyPr/>
        <a:lstStyle/>
        <a:p>
          <a:endParaRPr lang="en-US"/>
        </a:p>
      </dgm:t>
    </dgm:pt>
    <dgm:pt modelId="{17A138E3-C33B-476A-B580-A6C7D7D49C90}" type="sibTrans" cxnId="{B5A928CB-775D-4485-B059-CE317BFCFE3C}">
      <dgm:prSet/>
      <dgm:spPr/>
      <dgm:t>
        <a:bodyPr/>
        <a:lstStyle/>
        <a:p>
          <a:endParaRPr lang="en-US"/>
        </a:p>
      </dgm:t>
    </dgm:pt>
    <dgm:pt modelId="{9B8A7B7F-B9F0-4D17-B257-2422F496E073}">
      <dgm:prSet/>
      <dgm:spPr/>
      <dgm:t>
        <a:bodyPr/>
        <a:lstStyle/>
        <a:p>
          <a:r>
            <a:rPr lang="en-US" dirty="0"/>
            <a:t>Funding</a:t>
          </a:r>
        </a:p>
      </dgm:t>
    </dgm:pt>
    <dgm:pt modelId="{F2E72F13-37B4-4A19-9624-081925272988}" type="parTrans" cxnId="{1A1DEF6D-2039-4F4B-A6A5-E6AC2E1922A3}">
      <dgm:prSet/>
      <dgm:spPr/>
      <dgm:t>
        <a:bodyPr/>
        <a:lstStyle/>
        <a:p>
          <a:endParaRPr lang="en-US"/>
        </a:p>
      </dgm:t>
    </dgm:pt>
    <dgm:pt modelId="{6E108552-6BF8-4AAF-871C-DAC508BC2E1A}" type="sibTrans" cxnId="{1A1DEF6D-2039-4F4B-A6A5-E6AC2E1922A3}">
      <dgm:prSet/>
      <dgm:spPr/>
      <dgm:t>
        <a:bodyPr/>
        <a:lstStyle/>
        <a:p>
          <a:endParaRPr lang="en-US"/>
        </a:p>
      </dgm:t>
    </dgm:pt>
    <dgm:pt modelId="{0AB81CAD-E3B2-42CF-B955-CA4489128EEB}">
      <dgm:prSet/>
      <dgm:spPr/>
      <dgm:t>
        <a:bodyPr/>
        <a:lstStyle/>
        <a:p>
          <a:r>
            <a:rPr lang="en-US" dirty="0"/>
            <a:t>How is the FN/FV going to fund stay?</a:t>
          </a:r>
        </a:p>
      </dgm:t>
    </dgm:pt>
    <dgm:pt modelId="{F6B7DF93-8843-438B-9B28-9949F03C072F}" type="parTrans" cxnId="{D13C0E26-FEE7-4FA1-8834-367D562D64C2}">
      <dgm:prSet/>
      <dgm:spPr/>
      <dgm:t>
        <a:bodyPr/>
        <a:lstStyle/>
        <a:p>
          <a:endParaRPr lang="en-US"/>
        </a:p>
      </dgm:t>
    </dgm:pt>
    <dgm:pt modelId="{94BBFA7C-32D2-472D-B5A6-823A9085D08C}" type="sibTrans" cxnId="{D13C0E26-FEE7-4FA1-8834-367D562D64C2}">
      <dgm:prSet/>
      <dgm:spPr/>
      <dgm:t>
        <a:bodyPr/>
        <a:lstStyle/>
        <a:p>
          <a:endParaRPr lang="en-US"/>
        </a:p>
      </dgm:t>
    </dgm:pt>
    <dgm:pt modelId="{0DCF6087-8D58-4027-A373-8A34409EE5D8}" type="pres">
      <dgm:prSet presAssocID="{1EBEC113-40EB-4E28-B131-ED530A81A060}" presName="diagram" presStyleCnt="0">
        <dgm:presLayoutVars>
          <dgm:dir/>
          <dgm:resizeHandles val="exact"/>
        </dgm:presLayoutVars>
      </dgm:prSet>
      <dgm:spPr/>
    </dgm:pt>
    <dgm:pt modelId="{F6FA8264-0E92-4955-922B-1B1FD545CC97}" type="pres">
      <dgm:prSet presAssocID="{FA231476-B960-48BD-BDCE-3748C0421EFC}" presName="node" presStyleLbl="node1" presStyleIdx="0" presStyleCnt="9">
        <dgm:presLayoutVars>
          <dgm:bulletEnabled val="1"/>
        </dgm:presLayoutVars>
      </dgm:prSet>
      <dgm:spPr/>
    </dgm:pt>
    <dgm:pt modelId="{D9741198-CB50-4CB2-83F3-3BA68D004679}" type="pres">
      <dgm:prSet presAssocID="{A5E5B8D8-CEEF-4C72-B5E5-BFC1449804AD}" presName="sibTrans" presStyleCnt="0"/>
      <dgm:spPr/>
    </dgm:pt>
    <dgm:pt modelId="{F23E9A52-6186-4975-ABD8-219AB94A93A8}" type="pres">
      <dgm:prSet presAssocID="{F820D0BA-BA2B-407D-BAB4-8A94269A4921}" presName="node" presStyleLbl="node1" presStyleIdx="1" presStyleCnt="9">
        <dgm:presLayoutVars>
          <dgm:bulletEnabled val="1"/>
        </dgm:presLayoutVars>
      </dgm:prSet>
      <dgm:spPr/>
    </dgm:pt>
    <dgm:pt modelId="{3CB60C67-7C57-43DB-96C7-79AC81A60787}" type="pres">
      <dgm:prSet presAssocID="{7DA41EB5-C487-4E66-A33A-0D467B8E0795}" presName="sibTrans" presStyleCnt="0"/>
      <dgm:spPr/>
    </dgm:pt>
    <dgm:pt modelId="{8212905A-6371-417D-9BFC-4D52B1345AC0}" type="pres">
      <dgm:prSet presAssocID="{3F120920-C0B6-49DF-BB33-9AC2887C8083}" presName="node" presStyleLbl="node1" presStyleIdx="2" presStyleCnt="9">
        <dgm:presLayoutVars>
          <dgm:bulletEnabled val="1"/>
        </dgm:presLayoutVars>
      </dgm:prSet>
      <dgm:spPr/>
    </dgm:pt>
    <dgm:pt modelId="{E6EAF6CF-2450-4F4F-A172-26F30D6AB036}" type="pres">
      <dgm:prSet presAssocID="{D084E00A-444C-4641-A019-DAAD526C8237}" presName="sibTrans" presStyleCnt="0"/>
      <dgm:spPr/>
    </dgm:pt>
    <dgm:pt modelId="{F15E60D0-2F7F-4A22-B1F1-BBE686F7B1C9}" type="pres">
      <dgm:prSet presAssocID="{9B8A7B7F-B9F0-4D17-B257-2422F496E073}" presName="node" presStyleLbl="node1" presStyleIdx="3" presStyleCnt="9">
        <dgm:presLayoutVars>
          <dgm:bulletEnabled val="1"/>
        </dgm:presLayoutVars>
      </dgm:prSet>
      <dgm:spPr/>
    </dgm:pt>
    <dgm:pt modelId="{B14087C3-23CB-42B0-8830-B980122E18D5}" type="pres">
      <dgm:prSet presAssocID="{6E108552-6BF8-4AAF-871C-DAC508BC2E1A}" presName="sibTrans" presStyleCnt="0"/>
      <dgm:spPr/>
    </dgm:pt>
    <dgm:pt modelId="{2693440A-7398-4C1E-9010-54160044C9F2}" type="pres">
      <dgm:prSet presAssocID="{A77167A3-668B-4667-BD63-32AE8B658F0E}" presName="node" presStyleLbl="node1" presStyleIdx="4" presStyleCnt="9">
        <dgm:presLayoutVars>
          <dgm:bulletEnabled val="1"/>
        </dgm:presLayoutVars>
      </dgm:prSet>
      <dgm:spPr/>
    </dgm:pt>
    <dgm:pt modelId="{1CA200D4-0EC4-4E1B-B4E1-C1EF6DC46436}" type="pres">
      <dgm:prSet presAssocID="{82D8984D-EB5F-4F0F-8EFC-A2BB41F75F2A}" presName="sibTrans" presStyleCnt="0"/>
      <dgm:spPr/>
    </dgm:pt>
    <dgm:pt modelId="{DBDAD740-6E6C-4C21-A3EB-BC9F90F94F55}" type="pres">
      <dgm:prSet presAssocID="{3DC83ADD-5970-4208-B4D0-D2B825D3168F}" presName="node" presStyleLbl="node1" presStyleIdx="5" presStyleCnt="9">
        <dgm:presLayoutVars>
          <dgm:bulletEnabled val="1"/>
        </dgm:presLayoutVars>
      </dgm:prSet>
      <dgm:spPr/>
    </dgm:pt>
    <dgm:pt modelId="{C6A1AD14-C576-4351-B17E-496F395C0874}" type="pres">
      <dgm:prSet presAssocID="{EDB63F5B-97C2-4B18-BC20-5F4708134B61}" presName="sibTrans" presStyleCnt="0"/>
      <dgm:spPr/>
    </dgm:pt>
    <dgm:pt modelId="{AAACAF65-1871-405B-B563-35C8832BBE25}" type="pres">
      <dgm:prSet presAssocID="{25D88867-4943-495D-8A47-E1C58E640997}" presName="node" presStyleLbl="node1" presStyleIdx="6" presStyleCnt="9">
        <dgm:presLayoutVars>
          <dgm:bulletEnabled val="1"/>
        </dgm:presLayoutVars>
      </dgm:prSet>
      <dgm:spPr/>
    </dgm:pt>
    <dgm:pt modelId="{6EB3BD90-2F94-44D3-8D75-920E91DD060F}" type="pres">
      <dgm:prSet presAssocID="{DAD94854-BFF9-460F-A8BD-21130B87B8E4}" presName="sibTrans" presStyleCnt="0"/>
      <dgm:spPr/>
    </dgm:pt>
    <dgm:pt modelId="{96EB11E4-0C31-48BA-BB54-9AFA7A0D55FA}" type="pres">
      <dgm:prSet presAssocID="{C708AC0B-B980-4932-914F-A562B3FD300C}" presName="node" presStyleLbl="node1" presStyleIdx="7" presStyleCnt="9">
        <dgm:presLayoutVars>
          <dgm:bulletEnabled val="1"/>
        </dgm:presLayoutVars>
      </dgm:prSet>
      <dgm:spPr/>
    </dgm:pt>
    <dgm:pt modelId="{6332CD56-77F9-4DCD-A392-EFB6A347C650}" type="pres">
      <dgm:prSet presAssocID="{9BEA87BA-4DD2-4793-9A81-A5EF78EC57E8}" presName="sibTrans" presStyleCnt="0"/>
      <dgm:spPr/>
    </dgm:pt>
    <dgm:pt modelId="{D5954663-A00F-43E5-B910-C2593370B431}" type="pres">
      <dgm:prSet presAssocID="{67EF1056-6631-4A5D-8634-F24D66C9D15C}" presName="node" presStyleLbl="node1" presStyleIdx="8" presStyleCnt="9">
        <dgm:presLayoutVars>
          <dgm:bulletEnabled val="1"/>
        </dgm:presLayoutVars>
      </dgm:prSet>
      <dgm:spPr/>
    </dgm:pt>
  </dgm:ptLst>
  <dgm:cxnLst>
    <dgm:cxn modelId="{C666DE05-95B3-42FD-A4CB-86B6CCF5EEAE}" type="presOf" srcId="{0AB81CAD-E3B2-42CF-B955-CA4489128EEB}" destId="{F15E60D0-2F7F-4A22-B1F1-BBE686F7B1C9}" srcOrd="0" destOrd="1" presId="urn:microsoft.com/office/officeart/2005/8/layout/default"/>
    <dgm:cxn modelId="{6651E816-B02D-48B1-92F2-EA9AACFAC3CD}" type="presOf" srcId="{D3E3B361-35B5-4553-B806-7A11786CA65A}" destId="{D5954663-A00F-43E5-B910-C2593370B431}" srcOrd="0" destOrd="1" presId="urn:microsoft.com/office/officeart/2005/8/layout/default"/>
    <dgm:cxn modelId="{88899A17-D5BC-429C-BA21-E4FF0A019110}" srcId="{1EBEC113-40EB-4E28-B131-ED530A81A060}" destId="{F820D0BA-BA2B-407D-BAB4-8A94269A4921}" srcOrd="1" destOrd="0" parTransId="{412FF221-65E8-4213-B977-5673F9D9C544}" sibTransId="{7DA41EB5-C487-4E66-A33A-0D467B8E0795}"/>
    <dgm:cxn modelId="{DAE7F71F-FDD8-4BC5-B1D2-AFEB23DF28FD}" srcId="{67EF1056-6631-4A5D-8634-F24D66C9D15C}" destId="{47203442-E677-4190-8C89-F974033AEAA0}" srcOrd="1" destOrd="0" parTransId="{449635D2-1BF8-4B1B-8F5B-0447D6A1327E}" sibTransId="{6CF38FEA-C0C7-4953-83B2-9E8F6CF37765}"/>
    <dgm:cxn modelId="{D13C0E26-FEE7-4FA1-8834-367D562D64C2}" srcId="{9B8A7B7F-B9F0-4D17-B257-2422F496E073}" destId="{0AB81CAD-E3B2-42CF-B955-CA4489128EEB}" srcOrd="0" destOrd="0" parTransId="{F6B7DF93-8843-438B-9B28-9949F03C072F}" sibTransId="{94BBFA7C-32D2-472D-B5A6-823A9085D08C}"/>
    <dgm:cxn modelId="{EDAB592E-3C03-4D60-9CEC-6BA2A3C4ADCE}" type="presOf" srcId="{64ADD0AC-D98E-4D8E-BF56-AC9341A19289}" destId="{D5954663-A00F-43E5-B910-C2593370B431}" srcOrd="0" destOrd="3" presId="urn:microsoft.com/office/officeart/2005/8/layout/default"/>
    <dgm:cxn modelId="{C0E3E12F-8165-421E-958C-4B0F4360DDFD}" type="presOf" srcId="{3DC83ADD-5970-4208-B4D0-D2B825D3168F}" destId="{DBDAD740-6E6C-4C21-A3EB-BC9F90F94F55}" srcOrd="0" destOrd="0" presId="urn:microsoft.com/office/officeart/2005/8/layout/default"/>
    <dgm:cxn modelId="{617AC632-5EEE-4E10-B547-FD20BCACBA02}" type="presOf" srcId="{BF6B31E2-80E3-4596-9A1D-FA987E5EAADC}" destId="{D5954663-A00F-43E5-B910-C2593370B431}" srcOrd="0" destOrd="4" presId="urn:microsoft.com/office/officeart/2005/8/layout/default"/>
    <dgm:cxn modelId="{C1462F3D-3659-4880-8502-E65138BB733E}" srcId="{1EBEC113-40EB-4E28-B131-ED530A81A060}" destId="{67EF1056-6631-4A5D-8634-F24D66C9D15C}" srcOrd="8" destOrd="0" parTransId="{A52017D1-794A-4425-A804-F30686455143}" sibTransId="{01121A27-1141-45D9-8101-DA8E5F007A4E}"/>
    <dgm:cxn modelId="{B226A73E-3C5C-42C1-AC01-0ADF4CD7D546}" type="presOf" srcId="{805265BF-1BD6-4E8F-A056-1F195EDEBF4D}" destId="{F6FA8264-0E92-4955-922B-1B1FD545CC97}" srcOrd="0" destOrd="1" presId="urn:microsoft.com/office/officeart/2005/8/layout/default"/>
    <dgm:cxn modelId="{1C332E65-2E59-4578-93D9-72066C4CB55C}" srcId="{1EBEC113-40EB-4E28-B131-ED530A81A060}" destId="{3DC83ADD-5970-4208-B4D0-D2B825D3168F}" srcOrd="5" destOrd="0" parTransId="{A729C4BC-A94E-4848-B4F8-920124C4A50E}" sibTransId="{EDB63F5B-97C2-4B18-BC20-5F4708134B61}"/>
    <dgm:cxn modelId="{8819A545-F2C0-450C-91FF-F533FE304A5A}" srcId="{1EBEC113-40EB-4E28-B131-ED530A81A060}" destId="{A77167A3-668B-4667-BD63-32AE8B658F0E}" srcOrd="4" destOrd="0" parTransId="{CFEAAF91-ADAD-4576-8742-34BA841973A8}" sibTransId="{82D8984D-EB5F-4F0F-8EFC-A2BB41F75F2A}"/>
    <dgm:cxn modelId="{157E4A46-BCD1-4B1B-8388-F858F06A24C8}" srcId="{1EBEC113-40EB-4E28-B131-ED530A81A060}" destId="{25D88867-4943-495D-8A47-E1C58E640997}" srcOrd="6" destOrd="0" parTransId="{C9B9544F-8C89-4484-B9F0-CB967F0A1C8D}" sibTransId="{DAD94854-BFF9-460F-A8BD-21130B87B8E4}"/>
    <dgm:cxn modelId="{2A8AD547-96B4-4233-A4B0-BC128A902589}" type="presOf" srcId="{3F120920-C0B6-49DF-BB33-9AC2887C8083}" destId="{8212905A-6371-417D-9BFC-4D52B1345AC0}" srcOrd="0" destOrd="0" presId="urn:microsoft.com/office/officeart/2005/8/layout/default"/>
    <dgm:cxn modelId="{1A1DEF6D-2039-4F4B-A6A5-E6AC2E1922A3}" srcId="{1EBEC113-40EB-4E28-B131-ED530A81A060}" destId="{9B8A7B7F-B9F0-4D17-B257-2422F496E073}" srcOrd="3" destOrd="0" parTransId="{F2E72F13-37B4-4A19-9624-081925272988}" sibTransId="{6E108552-6BF8-4AAF-871C-DAC508BC2E1A}"/>
    <dgm:cxn modelId="{35E54359-C60C-4C6A-9BE2-500A7A1CAB93}" srcId="{A77167A3-668B-4667-BD63-32AE8B658F0E}" destId="{9BFC626A-1D39-46AC-81DE-DB5F3ABAD77D}" srcOrd="0" destOrd="0" parTransId="{F281197C-0D99-449D-9C97-D26734B99B2E}" sibTransId="{CD55B76F-B607-499D-BB8A-30BBEAEB3A49}"/>
    <dgm:cxn modelId="{7BBAC192-2023-4C35-85D3-E66634B8D248}" type="presOf" srcId="{A77167A3-668B-4667-BD63-32AE8B658F0E}" destId="{2693440A-7398-4C1E-9010-54160044C9F2}" srcOrd="0" destOrd="0" presId="urn:microsoft.com/office/officeart/2005/8/layout/default"/>
    <dgm:cxn modelId="{083C9993-F790-4A74-96FE-4A7AC94ED3E9}" type="presOf" srcId="{9B8A7B7F-B9F0-4D17-B257-2422F496E073}" destId="{F15E60D0-2F7F-4A22-B1F1-BBE686F7B1C9}" srcOrd="0" destOrd="0" presId="urn:microsoft.com/office/officeart/2005/8/layout/default"/>
    <dgm:cxn modelId="{305A8697-2918-4897-92F8-45CE7893CF9D}" type="presOf" srcId="{C708AC0B-B980-4932-914F-A562B3FD300C}" destId="{96EB11E4-0C31-48BA-BB54-9AFA7A0D55FA}" srcOrd="0" destOrd="0" presId="urn:microsoft.com/office/officeart/2005/8/layout/default"/>
    <dgm:cxn modelId="{90D8C89C-43C7-448C-B2A0-9E2AD644305B}" srcId="{1EBEC113-40EB-4E28-B131-ED530A81A060}" destId="{3F120920-C0B6-49DF-BB33-9AC2887C8083}" srcOrd="2" destOrd="0" parTransId="{07412120-CFD9-4C85-80AC-EB664096C3D5}" sibTransId="{D084E00A-444C-4641-A019-DAAD526C8237}"/>
    <dgm:cxn modelId="{5FB7D59F-6A56-4BB1-88BF-16071CC7F35A}" type="presOf" srcId="{FA231476-B960-48BD-BDCE-3748C0421EFC}" destId="{F6FA8264-0E92-4955-922B-1B1FD545CC97}" srcOrd="0" destOrd="0" presId="urn:microsoft.com/office/officeart/2005/8/layout/default"/>
    <dgm:cxn modelId="{E3062AA0-CC7A-4CF6-A43E-3B5433550E3B}" srcId="{1EBEC113-40EB-4E28-B131-ED530A81A060}" destId="{FA231476-B960-48BD-BDCE-3748C0421EFC}" srcOrd="0" destOrd="0" parTransId="{D9A3BF5C-F30E-4FAD-A1F2-2B8223E3DC8F}" sibTransId="{A5E5B8D8-CEEF-4C72-B5E5-BFC1449804AD}"/>
    <dgm:cxn modelId="{87FF1AAB-1A6E-482B-8C77-2A34A5F80B04}" type="presOf" srcId="{9BFC626A-1D39-46AC-81DE-DB5F3ABAD77D}" destId="{2693440A-7398-4C1E-9010-54160044C9F2}" srcOrd="0" destOrd="1" presId="urn:microsoft.com/office/officeart/2005/8/layout/default"/>
    <dgm:cxn modelId="{53096DBA-3D56-44B2-9C99-574C68A8A78D}" type="presOf" srcId="{67EF1056-6631-4A5D-8634-F24D66C9D15C}" destId="{D5954663-A00F-43E5-B910-C2593370B431}" srcOrd="0" destOrd="0" presId="urn:microsoft.com/office/officeart/2005/8/layout/default"/>
    <dgm:cxn modelId="{7BA89BBC-B18E-40A1-8207-418FA82A8B82}" srcId="{FA231476-B960-48BD-BDCE-3748C0421EFC}" destId="{805265BF-1BD6-4E8F-A056-1F195EDEBF4D}" srcOrd="0" destOrd="0" parTransId="{697597C6-80B9-4EB3-A652-1A57981E65D7}" sibTransId="{D0B515B6-C522-4B8D-9BAE-27E0329C7C33}"/>
    <dgm:cxn modelId="{99D4B7BC-CB41-4389-AB46-1146FEDC2AFA}" srcId="{67EF1056-6631-4A5D-8634-F24D66C9D15C}" destId="{D3E3B361-35B5-4553-B806-7A11786CA65A}" srcOrd="0" destOrd="0" parTransId="{7C7C37FD-109C-45D6-8054-704A50278F82}" sibTransId="{69514FB4-EF60-44FA-B495-6EDBBB128CFD}"/>
    <dgm:cxn modelId="{C9D9E6BE-2E4E-4D75-95EF-FD2AE02E6DA6}" type="presOf" srcId="{25D88867-4943-495D-8A47-E1C58E640997}" destId="{AAACAF65-1871-405B-B563-35C8832BBE25}" srcOrd="0" destOrd="0" presId="urn:microsoft.com/office/officeart/2005/8/layout/default"/>
    <dgm:cxn modelId="{B5A928CB-775D-4485-B059-CE317BFCFE3C}" srcId="{67EF1056-6631-4A5D-8634-F24D66C9D15C}" destId="{BF6B31E2-80E3-4596-9A1D-FA987E5EAADC}" srcOrd="3" destOrd="0" parTransId="{D1E6CA9F-E6D6-4CB6-800E-0673715137F6}" sibTransId="{17A138E3-C33B-476A-B580-A6C7D7D49C90}"/>
    <dgm:cxn modelId="{D12180D8-ACE9-4616-BCEA-BFF3AD1ED1FC}" type="presOf" srcId="{1EBEC113-40EB-4E28-B131-ED530A81A060}" destId="{0DCF6087-8D58-4027-A373-8A34409EE5D8}" srcOrd="0" destOrd="0" presId="urn:microsoft.com/office/officeart/2005/8/layout/default"/>
    <dgm:cxn modelId="{81D938E1-C9A8-4E4F-9459-34DE3C41022D}" srcId="{1EBEC113-40EB-4E28-B131-ED530A81A060}" destId="{C708AC0B-B980-4932-914F-A562B3FD300C}" srcOrd="7" destOrd="0" parTransId="{E3D73BB4-27F7-4A0E-AB0F-7042286BD8B9}" sibTransId="{9BEA87BA-4DD2-4793-9A81-A5EF78EC57E8}"/>
    <dgm:cxn modelId="{935834E2-2923-44C8-8934-08002727A792}" srcId="{67EF1056-6631-4A5D-8634-F24D66C9D15C}" destId="{64ADD0AC-D98E-4D8E-BF56-AC9341A19289}" srcOrd="2" destOrd="0" parTransId="{8F813975-0484-4E03-8B9B-05FC2EA8703C}" sibTransId="{3B996E29-C2F9-42D8-803E-36BE0E4EC9CA}"/>
    <dgm:cxn modelId="{D426A9F4-4F5F-4E0B-97AF-1363C9F9DF33}" type="presOf" srcId="{F820D0BA-BA2B-407D-BAB4-8A94269A4921}" destId="{F23E9A52-6186-4975-ABD8-219AB94A93A8}" srcOrd="0" destOrd="0" presId="urn:microsoft.com/office/officeart/2005/8/layout/default"/>
    <dgm:cxn modelId="{5B369BF8-90EB-4CA4-AD5A-2E191BE321F7}" type="presOf" srcId="{47203442-E677-4190-8C89-F974033AEAA0}" destId="{D5954663-A00F-43E5-B910-C2593370B431}" srcOrd="0" destOrd="2" presId="urn:microsoft.com/office/officeart/2005/8/layout/default"/>
    <dgm:cxn modelId="{23E8D8D8-47EF-459F-8037-E5048EAF4C1C}" type="presParOf" srcId="{0DCF6087-8D58-4027-A373-8A34409EE5D8}" destId="{F6FA8264-0E92-4955-922B-1B1FD545CC97}" srcOrd="0" destOrd="0" presId="urn:microsoft.com/office/officeart/2005/8/layout/default"/>
    <dgm:cxn modelId="{87EDEC2C-F9EF-4A80-B70D-4934AA21E5CE}" type="presParOf" srcId="{0DCF6087-8D58-4027-A373-8A34409EE5D8}" destId="{D9741198-CB50-4CB2-83F3-3BA68D004679}" srcOrd="1" destOrd="0" presId="urn:microsoft.com/office/officeart/2005/8/layout/default"/>
    <dgm:cxn modelId="{770C0403-1B1D-48D8-8686-3572BD7C7399}" type="presParOf" srcId="{0DCF6087-8D58-4027-A373-8A34409EE5D8}" destId="{F23E9A52-6186-4975-ABD8-219AB94A93A8}" srcOrd="2" destOrd="0" presId="urn:microsoft.com/office/officeart/2005/8/layout/default"/>
    <dgm:cxn modelId="{CB70547B-2775-44EE-992E-F79E236E49E3}" type="presParOf" srcId="{0DCF6087-8D58-4027-A373-8A34409EE5D8}" destId="{3CB60C67-7C57-43DB-96C7-79AC81A60787}" srcOrd="3" destOrd="0" presId="urn:microsoft.com/office/officeart/2005/8/layout/default"/>
    <dgm:cxn modelId="{D53A6EF8-970E-472B-BE47-4BA072B808C6}" type="presParOf" srcId="{0DCF6087-8D58-4027-A373-8A34409EE5D8}" destId="{8212905A-6371-417D-9BFC-4D52B1345AC0}" srcOrd="4" destOrd="0" presId="urn:microsoft.com/office/officeart/2005/8/layout/default"/>
    <dgm:cxn modelId="{142ED318-82A7-44BD-83DB-4E6A46F8CCCE}" type="presParOf" srcId="{0DCF6087-8D58-4027-A373-8A34409EE5D8}" destId="{E6EAF6CF-2450-4F4F-A172-26F30D6AB036}" srcOrd="5" destOrd="0" presId="urn:microsoft.com/office/officeart/2005/8/layout/default"/>
    <dgm:cxn modelId="{DAC6B017-F434-4DA1-AD55-AEA9A0867267}" type="presParOf" srcId="{0DCF6087-8D58-4027-A373-8A34409EE5D8}" destId="{F15E60D0-2F7F-4A22-B1F1-BBE686F7B1C9}" srcOrd="6" destOrd="0" presId="urn:microsoft.com/office/officeart/2005/8/layout/default"/>
    <dgm:cxn modelId="{7843B85A-B949-4946-B60F-374672B5B908}" type="presParOf" srcId="{0DCF6087-8D58-4027-A373-8A34409EE5D8}" destId="{B14087C3-23CB-42B0-8830-B980122E18D5}" srcOrd="7" destOrd="0" presId="urn:microsoft.com/office/officeart/2005/8/layout/default"/>
    <dgm:cxn modelId="{23CBFB8F-604E-4C2E-BBDB-B575BA861771}" type="presParOf" srcId="{0DCF6087-8D58-4027-A373-8A34409EE5D8}" destId="{2693440A-7398-4C1E-9010-54160044C9F2}" srcOrd="8" destOrd="0" presId="urn:microsoft.com/office/officeart/2005/8/layout/default"/>
    <dgm:cxn modelId="{42381FB1-3220-4DEC-94DA-5F154D7685F7}" type="presParOf" srcId="{0DCF6087-8D58-4027-A373-8A34409EE5D8}" destId="{1CA200D4-0EC4-4E1B-B4E1-C1EF6DC46436}" srcOrd="9" destOrd="0" presId="urn:microsoft.com/office/officeart/2005/8/layout/default"/>
    <dgm:cxn modelId="{0437AE93-7ABE-499A-88AA-661A447CB7D5}" type="presParOf" srcId="{0DCF6087-8D58-4027-A373-8A34409EE5D8}" destId="{DBDAD740-6E6C-4C21-A3EB-BC9F90F94F55}" srcOrd="10" destOrd="0" presId="urn:microsoft.com/office/officeart/2005/8/layout/default"/>
    <dgm:cxn modelId="{4923E4A1-C55C-477D-A1B3-D1169B8740C2}" type="presParOf" srcId="{0DCF6087-8D58-4027-A373-8A34409EE5D8}" destId="{C6A1AD14-C576-4351-B17E-496F395C0874}" srcOrd="11" destOrd="0" presId="urn:microsoft.com/office/officeart/2005/8/layout/default"/>
    <dgm:cxn modelId="{029B5EA1-40B2-4DED-8801-BDE8DAF95DCE}" type="presParOf" srcId="{0DCF6087-8D58-4027-A373-8A34409EE5D8}" destId="{AAACAF65-1871-405B-B563-35C8832BBE25}" srcOrd="12" destOrd="0" presId="urn:microsoft.com/office/officeart/2005/8/layout/default"/>
    <dgm:cxn modelId="{CCE4A1B4-6DEB-4D2D-9421-CBA441E1FAED}" type="presParOf" srcId="{0DCF6087-8D58-4027-A373-8A34409EE5D8}" destId="{6EB3BD90-2F94-44D3-8D75-920E91DD060F}" srcOrd="13" destOrd="0" presId="urn:microsoft.com/office/officeart/2005/8/layout/default"/>
    <dgm:cxn modelId="{18593984-1468-4459-9934-5B4445EBFCE1}" type="presParOf" srcId="{0DCF6087-8D58-4027-A373-8A34409EE5D8}" destId="{96EB11E4-0C31-48BA-BB54-9AFA7A0D55FA}" srcOrd="14" destOrd="0" presId="urn:microsoft.com/office/officeart/2005/8/layout/default"/>
    <dgm:cxn modelId="{343B0325-057E-4938-88B0-85940FBCA101}" type="presParOf" srcId="{0DCF6087-8D58-4027-A373-8A34409EE5D8}" destId="{6332CD56-77F9-4DCD-A392-EFB6A347C650}" srcOrd="15" destOrd="0" presId="urn:microsoft.com/office/officeart/2005/8/layout/default"/>
    <dgm:cxn modelId="{965B22FD-4C66-43A9-8C1A-CA2F65A5B87A}" type="presParOf" srcId="{0DCF6087-8D58-4027-A373-8A34409EE5D8}" destId="{D5954663-A00F-43E5-B910-C2593370B431}"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57F0C92-D06D-428A-9DD9-A40CD0CEF9F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56E0C9D-75E3-4B73-A786-C9E200DF2EA0}">
      <dgm:prSet/>
      <dgm:spPr/>
      <dgm:t>
        <a:bodyPr/>
        <a:lstStyle/>
        <a:p>
          <a:r>
            <a:rPr lang="en-US" dirty="0"/>
            <a:t>Contractors:</a:t>
          </a:r>
        </a:p>
      </dgm:t>
    </dgm:pt>
    <dgm:pt modelId="{C51506CF-DC01-4093-9547-03EE12DA7CE0}" type="parTrans" cxnId="{3D2F2FF0-177D-44D5-8CEE-505C2D3177C4}">
      <dgm:prSet/>
      <dgm:spPr/>
      <dgm:t>
        <a:bodyPr/>
        <a:lstStyle/>
        <a:p>
          <a:endParaRPr lang="en-US"/>
        </a:p>
      </dgm:t>
    </dgm:pt>
    <dgm:pt modelId="{ABA363DB-3A47-4EFE-BA9B-9AC73D116E53}" type="sibTrans" cxnId="{3D2F2FF0-177D-44D5-8CEE-505C2D3177C4}">
      <dgm:prSet/>
      <dgm:spPr/>
      <dgm:t>
        <a:bodyPr/>
        <a:lstStyle/>
        <a:p>
          <a:endParaRPr lang="en-US"/>
        </a:p>
      </dgm:t>
    </dgm:pt>
    <dgm:pt modelId="{518E5278-A1F1-4C52-9F61-CE7F220DE4D6}">
      <dgm:prSet/>
      <dgm:spPr/>
      <dgm:t>
        <a:bodyPr/>
        <a:lstStyle/>
        <a:p>
          <a:r>
            <a:rPr lang="en-US"/>
            <a:t>PII Form</a:t>
          </a:r>
        </a:p>
      </dgm:t>
    </dgm:pt>
    <dgm:pt modelId="{B5B37352-4FD5-4847-A283-F89D8ED539F4}" type="parTrans" cxnId="{8272F977-71CD-4354-93ED-D46BF9FB1DB9}">
      <dgm:prSet/>
      <dgm:spPr/>
      <dgm:t>
        <a:bodyPr/>
        <a:lstStyle/>
        <a:p>
          <a:endParaRPr lang="en-US"/>
        </a:p>
      </dgm:t>
    </dgm:pt>
    <dgm:pt modelId="{1A8C8BBF-F099-40B5-A902-2432150DFCA4}" type="sibTrans" cxnId="{8272F977-71CD-4354-93ED-D46BF9FB1DB9}">
      <dgm:prSet/>
      <dgm:spPr/>
      <dgm:t>
        <a:bodyPr/>
        <a:lstStyle/>
        <a:p>
          <a:endParaRPr lang="en-US"/>
        </a:p>
      </dgm:t>
    </dgm:pt>
    <dgm:pt modelId="{5F2947CF-F1AA-4E26-A6F3-F77FF29ED632}">
      <dgm:prSet/>
      <dgm:spPr/>
      <dgm:t>
        <a:bodyPr/>
        <a:lstStyle/>
        <a:p>
          <a:r>
            <a:rPr lang="en-US"/>
            <a:t>OF-306</a:t>
          </a:r>
        </a:p>
      </dgm:t>
    </dgm:pt>
    <dgm:pt modelId="{BB7A7FE0-3B07-4339-B726-A26B7F62CC02}" type="parTrans" cxnId="{44A85833-B167-477C-B49A-6909793EA500}">
      <dgm:prSet/>
      <dgm:spPr/>
      <dgm:t>
        <a:bodyPr/>
        <a:lstStyle/>
        <a:p>
          <a:endParaRPr lang="en-US"/>
        </a:p>
      </dgm:t>
    </dgm:pt>
    <dgm:pt modelId="{74B9E673-F3B1-4369-9169-48F1E201569D}" type="sibTrans" cxnId="{44A85833-B167-477C-B49A-6909793EA500}">
      <dgm:prSet/>
      <dgm:spPr/>
      <dgm:t>
        <a:bodyPr/>
        <a:lstStyle/>
        <a:p>
          <a:endParaRPr lang="en-US"/>
        </a:p>
      </dgm:t>
    </dgm:pt>
    <dgm:pt modelId="{1D1A8FAC-BDE3-4005-AC23-BEA83538D64E}">
      <dgm:prSet/>
      <dgm:spPr/>
      <dgm:t>
        <a:bodyPr/>
        <a:lstStyle/>
        <a:p>
          <a:r>
            <a:rPr lang="en-US"/>
            <a:t>Resume/CV</a:t>
          </a:r>
        </a:p>
      </dgm:t>
    </dgm:pt>
    <dgm:pt modelId="{41E5C44D-09C8-4477-857D-B099063321E7}" type="parTrans" cxnId="{3178E3BB-D6E1-4040-B87D-97AF7EA0C97A}">
      <dgm:prSet/>
      <dgm:spPr/>
      <dgm:t>
        <a:bodyPr/>
        <a:lstStyle/>
        <a:p>
          <a:endParaRPr lang="en-US"/>
        </a:p>
      </dgm:t>
    </dgm:pt>
    <dgm:pt modelId="{0E7F2F92-5854-4A09-B79A-B2E94106B3A6}" type="sibTrans" cxnId="{3178E3BB-D6E1-4040-B87D-97AF7EA0C97A}">
      <dgm:prSet/>
      <dgm:spPr/>
      <dgm:t>
        <a:bodyPr/>
        <a:lstStyle/>
        <a:p>
          <a:endParaRPr lang="en-US"/>
        </a:p>
      </dgm:t>
    </dgm:pt>
    <dgm:pt modelId="{DBFDD4B4-6B0A-4913-8036-6206F4B39803}">
      <dgm:prSet/>
      <dgm:spPr/>
      <dgm:t>
        <a:bodyPr/>
        <a:lstStyle/>
        <a:p>
          <a:r>
            <a:rPr lang="en-US" dirty="0"/>
            <a:t>Scanned copy of shipping label for fingerprints</a:t>
          </a:r>
        </a:p>
      </dgm:t>
    </dgm:pt>
    <dgm:pt modelId="{2B656CBC-1057-4F87-BE28-00C74CA73CBA}" type="parTrans" cxnId="{C9E32B05-3C97-4029-9A92-D2F178692B26}">
      <dgm:prSet/>
      <dgm:spPr/>
      <dgm:t>
        <a:bodyPr/>
        <a:lstStyle/>
        <a:p>
          <a:endParaRPr lang="en-US"/>
        </a:p>
      </dgm:t>
    </dgm:pt>
    <dgm:pt modelId="{B9ED3E19-07D8-4C79-BE6F-AFDBC144B9F7}" type="sibTrans" cxnId="{C9E32B05-3C97-4029-9A92-D2F178692B26}">
      <dgm:prSet/>
      <dgm:spPr/>
      <dgm:t>
        <a:bodyPr/>
        <a:lstStyle/>
        <a:p>
          <a:endParaRPr lang="en-US"/>
        </a:p>
      </dgm:t>
    </dgm:pt>
    <dgm:pt modelId="{17F74D88-0583-46B5-B887-79CE0CD17F31}">
      <dgm:prSet/>
      <dgm:spPr/>
      <dgm:t>
        <a:bodyPr/>
        <a:lstStyle/>
        <a:p>
          <a:r>
            <a:rPr lang="en-US"/>
            <a:t>Volunteers:</a:t>
          </a:r>
        </a:p>
      </dgm:t>
    </dgm:pt>
    <dgm:pt modelId="{217707C5-4320-4168-9B24-5296010D0086}" type="parTrans" cxnId="{702ED985-FF1F-4239-9A7E-BBD4FE3BF8D9}">
      <dgm:prSet/>
      <dgm:spPr/>
      <dgm:t>
        <a:bodyPr/>
        <a:lstStyle/>
        <a:p>
          <a:endParaRPr lang="en-US"/>
        </a:p>
      </dgm:t>
    </dgm:pt>
    <dgm:pt modelId="{2D4B2AA2-C5CC-4398-813F-7C06FFB876D2}" type="sibTrans" cxnId="{702ED985-FF1F-4239-9A7E-BBD4FE3BF8D9}">
      <dgm:prSet/>
      <dgm:spPr/>
      <dgm:t>
        <a:bodyPr/>
        <a:lstStyle/>
        <a:p>
          <a:endParaRPr lang="en-US"/>
        </a:p>
      </dgm:t>
    </dgm:pt>
    <dgm:pt modelId="{95772012-B6B8-40BD-BEF4-2A23FF65DBBB}">
      <dgm:prSet/>
      <dgm:spPr/>
      <dgm:t>
        <a:bodyPr/>
        <a:lstStyle/>
        <a:p>
          <a:r>
            <a:rPr lang="en-US"/>
            <a:t>PII Form</a:t>
          </a:r>
        </a:p>
      </dgm:t>
    </dgm:pt>
    <dgm:pt modelId="{2F70CEAE-5891-4CAF-A30D-9B4994C54E55}" type="parTrans" cxnId="{B72D5C69-FF74-436E-B906-2C40F70A6F8D}">
      <dgm:prSet/>
      <dgm:spPr/>
      <dgm:t>
        <a:bodyPr/>
        <a:lstStyle/>
        <a:p>
          <a:endParaRPr lang="en-US"/>
        </a:p>
      </dgm:t>
    </dgm:pt>
    <dgm:pt modelId="{89C3C041-90B1-4E2E-8709-B08CC66172E1}" type="sibTrans" cxnId="{B72D5C69-FF74-436E-B906-2C40F70A6F8D}">
      <dgm:prSet/>
      <dgm:spPr/>
      <dgm:t>
        <a:bodyPr/>
        <a:lstStyle/>
        <a:p>
          <a:endParaRPr lang="en-US"/>
        </a:p>
      </dgm:t>
    </dgm:pt>
    <dgm:pt modelId="{E8F26CF2-3A64-4944-B31B-95E5F8778755}">
      <dgm:prSet/>
      <dgm:spPr/>
      <dgm:t>
        <a:bodyPr/>
        <a:lstStyle/>
        <a:p>
          <a:r>
            <a:rPr lang="en-US"/>
            <a:t>OF-306</a:t>
          </a:r>
        </a:p>
      </dgm:t>
    </dgm:pt>
    <dgm:pt modelId="{51B33F75-F571-4E1D-A4B4-611393E53C60}" type="parTrans" cxnId="{33BCAB16-5112-483D-97DD-1C7707A459E9}">
      <dgm:prSet/>
      <dgm:spPr/>
      <dgm:t>
        <a:bodyPr/>
        <a:lstStyle/>
        <a:p>
          <a:endParaRPr lang="en-US"/>
        </a:p>
      </dgm:t>
    </dgm:pt>
    <dgm:pt modelId="{6776BE18-A3F5-4D16-87E5-B6385FA98786}" type="sibTrans" cxnId="{33BCAB16-5112-483D-97DD-1C7707A459E9}">
      <dgm:prSet/>
      <dgm:spPr/>
      <dgm:t>
        <a:bodyPr/>
        <a:lstStyle/>
        <a:p>
          <a:endParaRPr lang="en-US"/>
        </a:p>
      </dgm:t>
    </dgm:pt>
    <dgm:pt modelId="{BE31658D-8A67-4696-87AF-63EC7AF25432}">
      <dgm:prSet/>
      <dgm:spPr/>
      <dgm:t>
        <a:bodyPr/>
        <a:lstStyle/>
        <a:p>
          <a:r>
            <a:rPr lang="en-US" dirty="0"/>
            <a:t>Volunteer Service Agreement (ARS-215)</a:t>
          </a:r>
        </a:p>
      </dgm:t>
    </dgm:pt>
    <dgm:pt modelId="{AD11C794-D35E-4BA3-AEF0-AC718D1AB0D1}" type="parTrans" cxnId="{94DFDC7A-5A7A-4886-BEEF-0F1E0CA15369}">
      <dgm:prSet/>
      <dgm:spPr/>
      <dgm:t>
        <a:bodyPr/>
        <a:lstStyle/>
        <a:p>
          <a:endParaRPr lang="en-US"/>
        </a:p>
      </dgm:t>
    </dgm:pt>
    <dgm:pt modelId="{EC22E8D9-078D-4AE2-8A7F-3A196AB651E7}" type="sibTrans" cxnId="{94DFDC7A-5A7A-4886-BEEF-0F1E0CA15369}">
      <dgm:prSet/>
      <dgm:spPr/>
      <dgm:t>
        <a:bodyPr/>
        <a:lstStyle/>
        <a:p>
          <a:endParaRPr lang="en-US"/>
        </a:p>
      </dgm:t>
    </dgm:pt>
    <dgm:pt modelId="{EF888027-ECA0-40D0-A8F4-ED0D11F2A766}">
      <dgm:prSet/>
      <dgm:spPr/>
      <dgm:t>
        <a:bodyPr/>
        <a:lstStyle/>
        <a:p>
          <a:r>
            <a:rPr lang="en-US"/>
            <a:t>Resume/CV</a:t>
          </a:r>
        </a:p>
      </dgm:t>
    </dgm:pt>
    <dgm:pt modelId="{364BE25B-CE77-432E-BCB3-58F4A42D554E}" type="parTrans" cxnId="{205002A2-0313-4D3B-A783-7FB7E3A85E4C}">
      <dgm:prSet/>
      <dgm:spPr/>
      <dgm:t>
        <a:bodyPr/>
        <a:lstStyle/>
        <a:p>
          <a:endParaRPr lang="en-US"/>
        </a:p>
      </dgm:t>
    </dgm:pt>
    <dgm:pt modelId="{A41563DF-2872-41FF-A733-4D639A3698D2}" type="sibTrans" cxnId="{205002A2-0313-4D3B-A783-7FB7E3A85E4C}">
      <dgm:prSet/>
      <dgm:spPr/>
      <dgm:t>
        <a:bodyPr/>
        <a:lstStyle/>
        <a:p>
          <a:endParaRPr lang="en-US"/>
        </a:p>
      </dgm:t>
    </dgm:pt>
    <dgm:pt modelId="{99FAB404-9D20-4531-BBC7-B97A84311589}">
      <dgm:prSet/>
      <dgm:spPr/>
      <dgm:t>
        <a:bodyPr/>
        <a:lstStyle/>
        <a:p>
          <a:r>
            <a:rPr lang="en-US"/>
            <a:t>Scanned copy of shipping label</a:t>
          </a:r>
        </a:p>
      </dgm:t>
    </dgm:pt>
    <dgm:pt modelId="{9D5DDD4A-01A2-4106-9A5B-0552EE809C3C}" type="parTrans" cxnId="{7777641B-A97D-4CBF-9B5D-3FD6DD25A836}">
      <dgm:prSet/>
      <dgm:spPr/>
      <dgm:t>
        <a:bodyPr/>
        <a:lstStyle/>
        <a:p>
          <a:endParaRPr lang="en-US"/>
        </a:p>
      </dgm:t>
    </dgm:pt>
    <dgm:pt modelId="{E8D5A197-78FB-4E91-A84C-EB496D73CD47}" type="sibTrans" cxnId="{7777641B-A97D-4CBF-9B5D-3FD6DD25A836}">
      <dgm:prSet/>
      <dgm:spPr/>
      <dgm:t>
        <a:bodyPr/>
        <a:lstStyle/>
        <a:p>
          <a:endParaRPr lang="en-US"/>
        </a:p>
      </dgm:t>
    </dgm:pt>
    <dgm:pt modelId="{028D1E2A-7FC0-4405-9915-22F5234A0092}">
      <dgm:prSet/>
      <dgm:spPr/>
      <dgm:t>
        <a:bodyPr/>
        <a:lstStyle/>
        <a:p>
          <a:r>
            <a:rPr lang="en-US"/>
            <a:t>Foreign Nationals:</a:t>
          </a:r>
        </a:p>
      </dgm:t>
    </dgm:pt>
    <dgm:pt modelId="{ED98DD65-23AF-4614-BFF0-F0EC6CBF3B6D}" type="parTrans" cxnId="{D32D78E5-520C-4853-8C64-9708D7F01BB2}">
      <dgm:prSet/>
      <dgm:spPr/>
      <dgm:t>
        <a:bodyPr/>
        <a:lstStyle/>
        <a:p>
          <a:endParaRPr lang="en-US"/>
        </a:p>
      </dgm:t>
    </dgm:pt>
    <dgm:pt modelId="{0A00272D-597F-40BF-A66A-F92F287A0003}" type="sibTrans" cxnId="{D32D78E5-520C-4853-8C64-9708D7F01BB2}">
      <dgm:prSet/>
      <dgm:spPr/>
      <dgm:t>
        <a:bodyPr/>
        <a:lstStyle/>
        <a:p>
          <a:endParaRPr lang="en-US"/>
        </a:p>
      </dgm:t>
    </dgm:pt>
    <dgm:pt modelId="{5B026D3C-9429-438F-A3FA-ADFFF535314D}">
      <dgm:prSet/>
      <dgm:spPr/>
      <dgm:t>
        <a:bodyPr/>
        <a:lstStyle/>
        <a:p>
          <a:r>
            <a:rPr lang="en-US"/>
            <a:t>PII Form</a:t>
          </a:r>
        </a:p>
      </dgm:t>
    </dgm:pt>
    <dgm:pt modelId="{71971271-3761-422B-83A4-BAC7CABFD778}" type="parTrans" cxnId="{4B5D5404-3A55-4CD6-BF31-682129A14DFF}">
      <dgm:prSet/>
      <dgm:spPr/>
      <dgm:t>
        <a:bodyPr/>
        <a:lstStyle/>
        <a:p>
          <a:endParaRPr lang="en-US"/>
        </a:p>
      </dgm:t>
    </dgm:pt>
    <dgm:pt modelId="{041E78A9-480D-41C6-AAF5-DA62E4946AFE}" type="sibTrans" cxnId="{4B5D5404-3A55-4CD6-BF31-682129A14DFF}">
      <dgm:prSet/>
      <dgm:spPr/>
      <dgm:t>
        <a:bodyPr/>
        <a:lstStyle/>
        <a:p>
          <a:endParaRPr lang="en-US"/>
        </a:p>
      </dgm:t>
    </dgm:pt>
    <dgm:pt modelId="{68F68AB7-7DA3-4656-8F12-1022BBC7DB23}">
      <dgm:prSet/>
      <dgm:spPr/>
      <dgm:t>
        <a:bodyPr/>
        <a:lstStyle/>
        <a:p>
          <a:r>
            <a:rPr lang="en-US"/>
            <a:t>OF-306</a:t>
          </a:r>
        </a:p>
      </dgm:t>
    </dgm:pt>
    <dgm:pt modelId="{AC6B3DB4-905C-420D-97B2-1399EEEE565D}" type="parTrans" cxnId="{CD70CFB7-2864-4836-9D65-57696B974E83}">
      <dgm:prSet/>
      <dgm:spPr/>
      <dgm:t>
        <a:bodyPr/>
        <a:lstStyle/>
        <a:p>
          <a:endParaRPr lang="en-US"/>
        </a:p>
      </dgm:t>
    </dgm:pt>
    <dgm:pt modelId="{0A32EE1D-C5F8-4A78-B4EA-B2555E79C44F}" type="sibTrans" cxnId="{CD70CFB7-2864-4836-9D65-57696B974E83}">
      <dgm:prSet/>
      <dgm:spPr/>
      <dgm:t>
        <a:bodyPr/>
        <a:lstStyle/>
        <a:p>
          <a:endParaRPr lang="en-US"/>
        </a:p>
      </dgm:t>
    </dgm:pt>
    <dgm:pt modelId="{3629996F-88F5-44B2-A6CA-E60D6F021336}">
      <dgm:prSet/>
      <dgm:spPr/>
      <dgm:t>
        <a:bodyPr/>
        <a:lstStyle/>
        <a:p>
          <a:r>
            <a:rPr lang="en-US"/>
            <a:t>Resume/CV</a:t>
          </a:r>
        </a:p>
      </dgm:t>
    </dgm:pt>
    <dgm:pt modelId="{F043A120-F14E-4D61-974E-BF6F149E39D3}" type="parTrans" cxnId="{F1D6E056-5247-4B08-89E2-E732C3ABF372}">
      <dgm:prSet/>
      <dgm:spPr/>
      <dgm:t>
        <a:bodyPr/>
        <a:lstStyle/>
        <a:p>
          <a:endParaRPr lang="en-US"/>
        </a:p>
      </dgm:t>
    </dgm:pt>
    <dgm:pt modelId="{3961C1BB-1610-494A-983C-23C8E3370D80}" type="sibTrans" cxnId="{F1D6E056-5247-4B08-89E2-E732C3ABF372}">
      <dgm:prSet/>
      <dgm:spPr/>
      <dgm:t>
        <a:bodyPr/>
        <a:lstStyle/>
        <a:p>
          <a:endParaRPr lang="en-US"/>
        </a:p>
      </dgm:t>
    </dgm:pt>
    <dgm:pt modelId="{170F08D3-8BFD-4413-A27A-238E950E07C3}">
      <dgm:prSet/>
      <dgm:spPr/>
      <dgm:t>
        <a:bodyPr/>
        <a:lstStyle/>
        <a:p>
          <a:r>
            <a:rPr lang="en-US"/>
            <a:t>Scanned copy of shipping label for fingerprints</a:t>
          </a:r>
        </a:p>
      </dgm:t>
    </dgm:pt>
    <dgm:pt modelId="{9F8F4DA9-D467-4BEA-B6D0-A317A29E92AD}" type="parTrans" cxnId="{CCDA1554-B535-4E7A-BFD2-6724C1DACA01}">
      <dgm:prSet/>
      <dgm:spPr/>
      <dgm:t>
        <a:bodyPr/>
        <a:lstStyle/>
        <a:p>
          <a:endParaRPr lang="en-US"/>
        </a:p>
      </dgm:t>
    </dgm:pt>
    <dgm:pt modelId="{44A4C64A-38A0-4841-9665-68F71DEB2999}" type="sibTrans" cxnId="{CCDA1554-B535-4E7A-BFD2-6724C1DACA01}">
      <dgm:prSet/>
      <dgm:spPr/>
      <dgm:t>
        <a:bodyPr/>
        <a:lstStyle/>
        <a:p>
          <a:endParaRPr lang="en-US"/>
        </a:p>
      </dgm:t>
    </dgm:pt>
    <dgm:pt modelId="{34C42E69-66FD-43F3-B8D6-84B025892950}" type="pres">
      <dgm:prSet presAssocID="{F57F0C92-D06D-428A-9DD9-A40CD0CEF9F3}" presName="Name0" presStyleCnt="0">
        <dgm:presLayoutVars>
          <dgm:dir/>
          <dgm:animLvl val="lvl"/>
          <dgm:resizeHandles val="exact"/>
        </dgm:presLayoutVars>
      </dgm:prSet>
      <dgm:spPr/>
    </dgm:pt>
    <dgm:pt modelId="{64FBFBB2-6702-4B6D-A51F-172506A60C1A}" type="pres">
      <dgm:prSet presAssocID="{C56E0C9D-75E3-4B73-A786-C9E200DF2EA0}" presName="composite" presStyleCnt="0"/>
      <dgm:spPr/>
    </dgm:pt>
    <dgm:pt modelId="{3B9EA4A0-6785-4009-8659-24E72CC2C686}" type="pres">
      <dgm:prSet presAssocID="{C56E0C9D-75E3-4B73-A786-C9E200DF2EA0}" presName="parTx" presStyleLbl="alignNode1" presStyleIdx="0" presStyleCnt="3">
        <dgm:presLayoutVars>
          <dgm:chMax val="0"/>
          <dgm:chPref val="0"/>
          <dgm:bulletEnabled val="1"/>
        </dgm:presLayoutVars>
      </dgm:prSet>
      <dgm:spPr/>
    </dgm:pt>
    <dgm:pt modelId="{87F89F9F-B699-47BD-82B7-72DB5F4E99F1}" type="pres">
      <dgm:prSet presAssocID="{C56E0C9D-75E3-4B73-A786-C9E200DF2EA0}" presName="desTx" presStyleLbl="alignAccFollowNode1" presStyleIdx="0" presStyleCnt="3">
        <dgm:presLayoutVars>
          <dgm:bulletEnabled val="1"/>
        </dgm:presLayoutVars>
      </dgm:prSet>
      <dgm:spPr/>
    </dgm:pt>
    <dgm:pt modelId="{B3A4E9F0-B998-4774-A6A1-676CF6E03F4F}" type="pres">
      <dgm:prSet presAssocID="{ABA363DB-3A47-4EFE-BA9B-9AC73D116E53}" presName="space" presStyleCnt="0"/>
      <dgm:spPr/>
    </dgm:pt>
    <dgm:pt modelId="{571534D1-AFE6-4B01-A443-499142F23420}" type="pres">
      <dgm:prSet presAssocID="{17F74D88-0583-46B5-B887-79CE0CD17F31}" presName="composite" presStyleCnt="0"/>
      <dgm:spPr/>
    </dgm:pt>
    <dgm:pt modelId="{4CFAB54F-1E17-455E-8F14-6952E63D62C7}" type="pres">
      <dgm:prSet presAssocID="{17F74D88-0583-46B5-B887-79CE0CD17F31}" presName="parTx" presStyleLbl="alignNode1" presStyleIdx="1" presStyleCnt="3">
        <dgm:presLayoutVars>
          <dgm:chMax val="0"/>
          <dgm:chPref val="0"/>
          <dgm:bulletEnabled val="1"/>
        </dgm:presLayoutVars>
      </dgm:prSet>
      <dgm:spPr/>
    </dgm:pt>
    <dgm:pt modelId="{38EFF570-5BDA-4D71-A7C4-ABBE00D22886}" type="pres">
      <dgm:prSet presAssocID="{17F74D88-0583-46B5-B887-79CE0CD17F31}" presName="desTx" presStyleLbl="alignAccFollowNode1" presStyleIdx="1" presStyleCnt="3">
        <dgm:presLayoutVars>
          <dgm:bulletEnabled val="1"/>
        </dgm:presLayoutVars>
      </dgm:prSet>
      <dgm:spPr/>
    </dgm:pt>
    <dgm:pt modelId="{2B7CAF8B-509E-4A37-B565-4AA6A29BBB03}" type="pres">
      <dgm:prSet presAssocID="{2D4B2AA2-C5CC-4398-813F-7C06FFB876D2}" presName="space" presStyleCnt="0"/>
      <dgm:spPr/>
    </dgm:pt>
    <dgm:pt modelId="{D57DCB86-17AC-4FEC-939B-931D4137F1C1}" type="pres">
      <dgm:prSet presAssocID="{028D1E2A-7FC0-4405-9915-22F5234A0092}" presName="composite" presStyleCnt="0"/>
      <dgm:spPr/>
    </dgm:pt>
    <dgm:pt modelId="{7A08387E-AF8E-495D-9DE9-69B0BAA8AA4E}" type="pres">
      <dgm:prSet presAssocID="{028D1E2A-7FC0-4405-9915-22F5234A0092}" presName="parTx" presStyleLbl="alignNode1" presStyleIdx="2" presStyleCnt="3">
        <dgm:presLayoutVars>
          <dgm:chMax val="0"/>
          <dgm:chPref val="0"/>
          <dgm:bulletEnabled val="1"/>
        </dgm:presLayoutVars>
      </dgm:prSet>
      <dgm:spPr/>
    </dgm:pt>
    <dgm:pt modelId="{7752C95E-3A4E-4BD2-8E68-2E01B7484979}" type="pres">
      <dgm:prSet presAssocID="{028D1E2A-7FC0-4405-9915-22F5234A0092}" presName="desTx" presStyleLbl="alignAccFollowNode1" presStyleIdx="2" presStyleCnt="3">
        <dgm:presLayoutVars>
          <dgm:bulletEnabled val="1"/>
        </dgm:presLayoutVars>
      </dgm:prSet>
      <dgm:spPr/>
    </dgm:pt>
  </dgm:ptLst>
  <dgm:cxnLst>
    <dgm:cxn modelId="{4B5D5404-3A55-4CD6-BF31-682129A14DFF}" srcId="{028D1E2A-7FC0-4405-9915-22F5234A0092}" destId="{5B026D3C-9429-438F-A3FA-ADFFF535314D}" srcOrd="0" destOrd="0" parTransId="{71971271-3761-422B-83A4-BAC7CABFD778}" sibTransId="{041E78A9-480D-41C6-AAF5-DA62E4946AFE}"/>
    <dgm:cxn modelId="{C9E32B05-3C97-4029-9A92-D2F178692B26}" srcId="{C56E0C9D-75E3-4B73-A786-C9E200DF2EA0}" destId="{DBFDD4B4-6B0A-4913-8036-6206F4B39803}" srcOrd="3" destOrd="0" parTransId="{2B656CBC-1057-4F87-BE28-00C74CA73CBA}" sibTransId="{B9ED3E19-07D8-4C79-BE6F-AFDBC144B9F7}"/>
    <dgm:cxn modelId="{33BCAB16-5112-483D-97DD-1C7707A459E9}" srcId="{17F74D88-0583-46B5-B887-79CE0CD17F31}" destId="{E8F26CF2-3A64-4944-B31B-95E5F8778755}" srcOrd="1" destOrd="0" parTransId="{51B33F75-F571-4E1D-A4B4-611393E53C60}" sibTransId="{6776BE18-A3F5-4D16-87E5-B6385FA98786}"/>
    <dgm:cxn modelId="{8BE62317-AF11-4EE0-A38B-F5A192B0F249}" type="presOf" srcId="{3629996F-88F5-44B2-A6CA-E60D6F021336}" destId="{7752C95E-3A4E-4BD2-8E68-2E01B7484979}" srcOrd="0" destOrd="2" presId="urn:microsoft.com/office/officeart/2005/8/layout/hList1"/>
    <dgm:cxn modelId="{7777641B-A97D-4CBF-9B5D-3FD6DD25A836}" srcId="{17F74D88-0583-46B5-B887-79CE0CD17F31}" destId="{99FAB404-9D20-4531-BBC7-B97A84311589}" srcOrd="4" destOrd="0" parTransId="{9D5DDD4A-01A2-4106-9A5B-0552EE809C3C}" sibTransId="{E8D5A197-78FB-4E91-A84C-EB496D73CD47}"/>
    <dgm:cxn modelId="{EE7CEE2E-DB38-4341-A677-D29E64BFB746}" type="presOf" srcId="{99FAB404-9D20-4531-BBC7-B97A84311589}" destId="{38EFF570-5BDA-4D71-A7C4-ABBE00D22886}" srcOrd="0" destOrd="4" presId="urn:microsoft.com/office/officeart/2005/8/layout/hList1"/>
    <dgm:cxn modelId="{8F0C9930-DD0A-4CD9-B9AC-F2A91058568A}" type="presOf" srcId="{C56E0C9D-75E3-4B73-A786-C9E200DF2EA0}" destId="{3B9EA4A0-6785-4009-8659-24E72CC2C686}" srcOrd="0" destOrd="0" presId="urn:microsoft.com/office/officeart/2005/8/layout/hList1"/>
    <dgm:cxn modelId="{44A85833-B167-477C-B49A-6909793EA500}" srcId="{C56E0C9D-75E3-4B73-A786-C9E200DF2EA0}" destId="{5F2947CF-F1AA-4E26-A6F3-F77FF29ED632}" srcOrd="1" destOrd="0" parTransId="{BB7A7FE0-3B07-4339-B726-A26B7F62CC02}" sibTransId="{74B9E673-F3B1-4369-9169-48F1E201569D}"/>
    <dgm:cxn modelId="{EE798E36-7486-4680-A63A-6DC75DBCEDA4}" type="presOf" srcId="{5F2947CF-F1AA-4E26-A6F3-F77FF29ED632}" destId="{87F89F9F-B699-47BD-82B7-72DB5F4E99F1}" srcOrd="0" destOrd="1" presId="urn:microsoft.com/office/officeart/2005/8/layout/hList1"/>
    <dgm:cxn modelId="{C56A2442-1A68-4496-9E48-D4309F1CE7CB}" type="presOf" srcId="{68F68AB7-7DA3-4656-8F12-1022BBC7DB23}" destId="{7752C95E-3A4E-4BD2-8E68-2E01B7484979}" srcOrd="0" destOrd="1" presId="urn:microsoft.com/office/officeart/2005/8/layout/hList1"/>
    <dgm:cxn modelId="{236A5F45-82FE-41F1-AC36-C3C988A02506}" type="presOf" srcId="{DBFDD4B4-6B0A-4913-8036-6206F4B39803}" destId="{87F89F9F-B699-47BD-82B7-72DB5F4E99F1}" srcOrd="0" destOrd="3" presId="urn:microsoft.com/office/officeart/2005/8/layout/hList1"/>
    <dgm:cxn modelId="{6A1B9D67-9EDD-4B2C-BC3F-CD1777FE37F5}" type="presOf" srcId="{17F74D88-0583-46B5-B887-79CE0CD17F31}" destId="{4CFAB54F-1E17-455E-8F14-6952E63D62C7}" srcOrd="0" destOrd="0" presId="urn:microsoft.com/office/officeart/2005/8/layout/hList1"/>
    <dgm:cxn modelId="{B72D5C69-FF74-436E-B906-2C40F70A6F8D}" srcId="{17F74D88-0583-46B5-B887-79CE0CD17F31}" destId="{95772012-B6B8-40BD-BEF4-2A23FF65DBBB}" srcOrd="0" destOrd="0" parTransId="{2F70CEAE-5891-4CAF-A30D-9B4994C54E55}" sibTransId="{89C3C041-90B1-4E2E-8709-B08CC66172E1}"/>
    <dgm:cxn modelId="{9D85E56C-B753-4B73-85A3-2E0AAE52FCEC}" type="presOf" srcId="{170F08D3-8BFD-4413-A27A-238E950E07C3}" destId="{7752C95E-3A4E-4BD2-8E68-2E01B7484979}" srcOrd="0" destOrd="3" presId="urn:microsoft.com/office/officeart/2005/8/layout/hList1"/>
    <dgm:cxn modelId="{61B79A6F-845A-49F5-94A5-1F155BF03A4A}" type="presOf" srcId="{5B026D3C-9429-438F-A3FA-ADFFF535314D}" destId="{7752C95E-3A4E-4BD2-8E68-2E01B7484979}" srcOrd="0" destOrd="0" presId="urn:microsoft.com/office/officeart/2005/8/layout/hList1"/>
    <dgm:cxn modelId="{CCDA1554-B535-4E7A-BFD2-6724C1DACA01}" srcId="{028D1E2A-7FC0-4405-9915-22F5234A0092}" destId="{170F08D3-8BFD-4413-A27A-238E950E07C3}" srcOrd="3" destOrd="0" parTransId="{9F8F4DA9-D467-4BEA-B6D0-A317A29E92AD}" sibTransId="{44A4C64A-38A0-4841-9665-68F71DEB2999}"/>
    <dgm:cxn modelId="{F1D6E056-5247-4B08-89E2-E732C3ABF372}" srcId="{028D1E2A-7FC0-4405-9915-22F5234A0092}" destId="{3629996F-88F5-44B2-A6CA-E60D6F021336}" srcOrd="2" destOrd="0" parTransId="{F043A120-F14E-4D61-974E-BF6F149E39D3}" sibTransId="{3961C1BB-1610-494A-983C-23C8E3370D80}"/>
    <dgm:cxn modelId="{8272F977-71CD-4354-93ED-D46BF9FB1DB9}" srcId="{C56E0C9D-75E3-4B73-A786-C9E200DF2EA0}" destId="{518E5278-A1F1-4C52-9F61-CE7F220DE4D6}" srcOrd="0" destOrd="0" parTransId="{B5B37352-4FD5-4847-A283-F89D8ED539F4}" sibTransId="{1A8C8BBF-F099-40B5-A902-2432150DFCA4}"/>
    <dgm:cxn modelId="{94DFDC7A-5A7A-4886-BEEF-0F1E0CA15369}" srcId="{17F74D88-0583-46B5-B887-79CE0CD17F31}" destId="{BE31658D-8A67-4696-87AF-63EC7AF25432}" srcOrd="2" destOrd="0" parTransId="{AD11C794-D35E-4BA3-AEF0-AC718D1AB0D1}" sibTransId="{EC22E8D9-078D-4AE2-8A7F-3A196AB651E7}"/>
    <dgm:cxn modelId="{0BE13F7D-A7E6-40F6-BDB7-3B1E03FE0AB8}" type="presOf" srcId="{E8F26CF2-3A64-4944-B31B-95E5F8778755}" destId="{38EFF570-5BDA-4D71-A7C4-ABBE00D22886}" srcOrd="0" destOrd="1" presId="urn:microsoft.com/office/officeart/2005/8/layout/hList1"/>
    <dgm:cxn modelId="{702ED985-FF1F-4239-9A7E-BBD4FE3BF8D9}" srcId="{F57F0C92-D06D-428A-9DD9-A40CD0CEF9F3}" destId="{17F74D88-0583-46B5-B887-79CE0CD17F31}" srcOrd="1" destOrd="0" parTransId="{217707C5-4320-4168-9B24-5296010D0086}" sibTransId="{2D4B2AA2-C5CC-4398-813F-7C06FFB876D2}"/>
    <dgm:cxn modelId="{EFFCAA94-3AEE-4AEF-A62C-B623CA13DC9B}" type="presOf" srcId="{EF888027-ECA0-40D0-A8F4-ED0D11F2A766}" destId="{38EFF570-5BDA-4D71-A7C4-ABBE00D22886}" srcOrd="0" destOrd="3" presId="urn:microsoft.com/office/officeart/2005/8/layout/hList1"/>
    <dgm:cxn modelId="{8C31419D-D559-42D7-8BD3-FF4018568D59}" type="presOf" srcId="{028D1E2A-7FC0-4405-9915-22F5234A0092}" destId="{7A08387E-AF8E-495D-9DE9-69B0BAA8AA4E}" srcOrd="0" destOrd="0" presId="urn:microsoft.com/office/officeart/2005/8/layout/hList1"/>
    <dgm:cxn modelId="{205002A2-0313-4D3B-A783-7FB7E3A85E4C}" srcId="{17F74D88-0583-46B5-B887-79CE0CD17F31}" destId="{EF888027-ECA0-40D0-A8F4-ED0D11F2A766}" srcOrd="3" destOrd="0" parTransId="{364BE25B-CE77-432E-BCB3-58F4A42D554E}" sibTransId="{A41563DF-2872-41FF-A733-4D639A3698D2}"/>
    <dgm:cxn modelId="{98EFEEAD-1847-4DFD-861D-3DA711BB3491}" type="presOf" srcId="{95772012-B6B8-40BD-BEF4-2A23FF65DBBB}" destId="{38EFF570-5BDA-4D71-A7C4-ABBE00D22886}" srcOrd="0" destOrd="0" presId="urn:microsoft.com/office/officeart/2005/8/layout/hList1"/>
    <dgm:cxn modelId="{CD70CFB7-2864-4836-9D65-57696B974E83}" srcId="{028D1E2A-7FC0-4405-9915-22F5234A0092}" destId="{68F68AB7-7DA3-4656-8F12-1022BBC7DB23}" srcOrd="1" destOrd="0" parTransId="{AC6B3DB4-905C-420D-97B2-1399EEEE565D}" sibTransId="{0A32EE1D-C5F8-4A78-B4EA-B2555E79C44F}"/>
    <dgm:cxn modelId="{3178E3BB-D6E1-4040-B87D-97AF7EA0C97A}" srcId="{C56E0C9D-75E3-4B73-A786-C9E200DF2EA0}" destId="{1D1A8FAC-BDE3-4005-AC23-BEA83538D64E}" srcOrd="2" destOrd="0" parTransId="{41E5C44D-09C8-4477-857D-B099063321E7}" sibTransId="{0E7F2F92-5854-4A09-B79A-B2E94106B3A6}"/>
    <dgm:cxn modelId="{2B0E12D5-37F7-41EA-AF38-00E7F4F140C4}" type="presOf" srcId="{BE31658D-8A67-4696-87AF-63EC7AF25432}" destId="{38EFF570-5BDA-4D71-A7C4-ABBE00D22886}" srcOrd="0" destOrd="2" presId="urn:microsoft.com/office/officeart/2005/8/layout/hList1"/>
    <dgm:cxn modelId="{C53CB9E2-A2C2-41B0-99D5-378AD0A8F1AA}" type="presOf" srcId="{F57F0C92-D06D-428A-9DD9-A40CD0CEF9F3}" destId="{34C42E69-66FD-43F3-B8D6-84B025892950}" srcOrd="0" destOrd="0" presId="urn:microsoft.com/office/officeart/2005/8/layout/hList1"/>
    <dgm:cxn modelId="{D32D78E5-520C-4853-8C64-9708D7F01BB2}" srcId="{F57F0C92-D06D-428A-9DD9-A40CD0CEF9F3}" destId="{028D1E2A-7FC0-4405-9915-22F5234A0092}" srcOrd="2" destOrd="0" parTransId="{ED98DD65-23AF-4614-BFF0-F0EC6CBF3B6D}" sibTransId="{0A00272D-597F-40BF-A66A-F92F287A0003}"/>
    <dgm:cxn modelId="{3105D6E6-46B7-40DD-91B6-7EC3CDA8CBB0}" type="presOf" srcId="{518E5278-A1F1-4C52-9F61-CE7F220DE4D6}" destId="{87F89F9F-B699-47BD-82B7-72DB5F4E99F1}" srcOrd="0" destOrd="0" presId="urn:microsoft.com/office/officeart/2005/8/layout/hList1"/>
    <dgm:cxn modelId="{2E846FEC-E5EF-400A-BCA6-D383A99F3E66}" type="presOf" srcId="{1D1A8FAC-BDE3-4005-AC23-BEA83538D64E}" destId="{87F89F9F-B699-47BD-82B7-72DB5F4E99F1}" srcOrd="0" destOrd="2" presId="urn:microsoft.com/office/officeart/2005/8/layout/hList1"/>
    <dgm:cxn modelId="{3D2F2FF0-177D-44D5-8CEE-505C2D3177C4}" srcId="{F57F0C92-D06D-428A-9DD9-A40CD0CEF9F3}" destId="{C56E0C9D-75E3-4B73-A786-C9E200DF2EA0}" srcOrd="0" destOrd="0" parTransId="{C51506CF-DC01-4093-9547-03EE12DA7CE0}" sibTransId="{ABA363DB-3A47-4EFE-BA9B-9AC73D116E53}"/>
    <dgm:cxn modelId="{71DBC5F4-1534-4265-9162-5C629E002237}" type="presParOf" srcId="{34C42E69-66FD-43F3-B8D6-84B025892950}" destId="{64FBFBB2-6702-4B6D-A51F-172506A60C1A}" srcOrd="0" destOrd="0" presId="urn:microsoft.com/office/officeart/2005/8/layout/hList1"/>
    <dgm:cxn modelId="{B2AD8BD2-5A57-4B83-906E-DC8EB9D0127B}" type="presParOf" srcId="{64FBFBB2-6702-4B6D-A51F-172506A60C1A}" destId="{3B9EA4A0-6785-4009-8659-24E72CC2C686}" srcOrd="0" destOrd="0" presId="urn:microsoft.com/office/officeart/2005/8/layout/hList1"/>
    <dgm:cxn modelId="{77A799E5-958B-4ED2-B1B8-65DDD46E6067}" type="presParOf" srcId="{64FBFBB2-6702-4B6D-A51F-172506A60C1A}" destId="{87F89F9F-B699-47BD-82B7-72DB5F4E99F1}" srcOrd="1" destOrd="0" presId="urn:microsoft.com/office/officeart/2005/8/layout/hList1"/>
    <dgm:cxn modelId="{16B87AD7-F3D0-49C9-89CF-BCAD99EB4BC3}" type="presParOf" srcId="{34C42E69-66FD-43F3-B8D6-84B025892950}" destId="{B3A4E9F0-B998-4774-A6A1-676CF6E03F4F}" srcOrd="1" destOrd="0" presId="urn:microsoft.com/office/officeart/2005/8/layout/hList1"/>
    <dgm:cxn modelId="{BBC5C63F-2339-4DBA-B069-EB892EB34F47}" type="presParOf" srcId="{34C42E69-66FD-43F3-B8D6-84B025892950}" destId="{571534D1-AFE6-4B01-A443-499142F23420}" srcOrd="2" destOrd="0" presId="urn:microsoft.com/office/officeart/2005/8/layout/hList1"/>
    <dgm:cxn modelId="{8BC051BB-2496-454B-B15D-BF91DE48AA69}" type="presParOf" srcId="{571534D1-AFE6-4B01-A443-499142F23420}" destId="{4CFAB54F-1E17-455E-8F14-6952E63D62C7}" srcOrd="0" destOrd="0" presId="urn:microsoft.com/office/officeart/2005/8/layout/hList1"/>
    <dgm:cxn modelId="{C9505DEA-D808-44B2-8D61-A61DA39995C0}" type="presParOf" srcId="{571534D1-AFE6-4B01-A443-499142F23420}" destId="{38EFF570-5BDA-4D71-A7C4-ABBE00D22886}" srcOrd="1" destOrd="0" presId="urn:microsoft.com/office/officeart/2005/8/layout/hList1"/>
    <dgm:cxn modelId="{6FA015A7-45B9-4F2A-BB00-2C2B491B5191}" type="presParOf" srcId="{34C42E69-66FD-43F3-B8D6-84B025892950}" destId="{2B7CAF8B-509E-4A37-B565-4AA6A29BBB03}" srcOrd="3" destOrd="0" presId="urn:microsoft.com/office/officeart/2005/8/layout/hList1"/>
    <dgm:cxn modelId="{05F076AD-046D-4E5F-8DE9-CFF510E26A40}" type="presParOf" srcId="{34C42E69-66FD-43F3-B8D6-84B025892950}" destId="{D57DCB86-17AC-4FEC-939B-931D4137F1C1}" srcOrd="4" destOrd="0" presId="urn:microsoft.com/office/officeart/2005/8/layout/hList1"/>
    <dgm:cxn modelId="{6BDE533D-9BD5-4DCA-8B6D-F4A4328E84D8}" type="presParOf" srcId="{D57DCB86-17AC-4FEC-939B-931D4137F1C1}" destId="{7A08387E-AF8E-495D-9DE9-69B0BAA8AA4E}" srcOrd="0" destOrd="0" presId="urn:microsoft.com/office/officeart/2005/8/layout/hList1"/>
    <dgm:cxn modelId="{A968B2F8-0AB6-43BD-9A74-A7D36CFD1BA4}" type="presParOf" srcId="{D57DCB86-17AC-4FEC-939B-931D4137F1C1}" destId="{7752C95E-3A4E-4BD2-8E68-2E01B748497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7F5A38-0375-4C16-83C0-0FDEC3384461}">
      <dsp:nvSpPr>
        <dsp:cNvPr id="0" name=""/>
        <dsp:cNvSpPr/>
      </dsp:nvSpPr>
      <dsp:spPr>
        <a:xfrm>
          <a:off x="0" y="1470"/>
          <a:ext cx="6628804" cy="561599"/>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Introduction​ / Importance</a:t>
          </a:r>
        </a:p>
      </dsp:txBody>
      <dsp:txXfrm>
        <a:off x="27415" y="28885"/>
        <a:ext cx="6573974" cy="506769"/>
      </dsp:txXfrm>
    </dsp:sp>
    <dsp:sp modelId="{9110FFF7-BCEC-4996-A77F-4462D8147E09}">
      <dsp:nvSpPr>
        <dsp:cNvPr id="0" name=""/>
        <dsp:cNvSpPr/>
      </dsp:nvSpPr>
      <dsp:spPr>
        <a:xfrm>
          <a:off x="0" y="632190"/>
          <a:ext cx="6628804" cy="561599"/>
        </a:xfrm>
        <a:prstGeom prst="roundRect">
          <a:avLst/>
        </a:prstGeom>
        <a:gradFill rotWithShape="0">
          <a:gsLst>
            <a:gs pos="0">
              <a:schemeClr val="accent2">
                <a:hueOff val="-423469"/>
                <a:satOff val="2029"/>
                <a:lumOff val="1877"/>
                <a:alphaOff val="0"/>
                <a:tint val="96000"/>
                <a:lumMod val="100000"/>
              </a:schemeClr>
            </a:gs>
            <a:gs pos="78000">
              <a:schemeClr val="accent2">
                <a:hueOff val="-423469"/>
                <a:satOff val="2029"/>
                <a:lumOff val="187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Timeline</a:t>
          </a:r>
          <a:endParaRPr lang="en-US" sz="2400" kern="1200" dirty="0"/>
        </a:p>
      </dsp:txBody>
      <dsp:txXfrm>
        <a:off x="27415" y="659605"/>
        <a:ext cx="6573974" cy="506769"/>
      </dsp:txXfrm>
    </dsp:sp>
    <dsp:sp modelId="{3A32DC33-367E-4BA0-93D5-94E8CB245CF6}">
      <dsp:nvSpPr>
        <dsp:cNvPr id="0" name=""/>
        <dsp:cNvSpPr/>
      </dsp:nvSpPr>
      <dsp:spPr>
        <a:xfrm>
          <a:off x="0" y="1262910"/>
          <a:ext cx="6628804" cy="561599"/>
        </a:xfrm>
        <a:prstGeom prst="roundRect">
          <a:avLst/>
        </a:prstGeom>
        <a:gradFill rotWithShape="0">
          <a:gsLst>
            <a:gs pos="0">
              <a:schemeClr val="accent2">
                <a:hueOff val="-846939"/>
                <a:satOff val="4057"/>
                <a:lumOff val="3753"/>
                <a:alphaOff val="0"/>
                <a:tint val="96000"/>
                <a:lumMod val="100000"/>
              </a:schemeClr>
            </a:gs>
            <a:gs pos="78000">
              <a:schemeClr val="accent2">
                <a:hueOff val="-846939"/>
                <a:satOff val="4057"/>
                <a:lumOff val="3753"/>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Area Office Pre-Name Trace Paperwork</a:t>
          </a:r>
        </a:p>
      </dsp:txBody>
      <dsp:txXfrm>
        <a:off x="27415" y="1290325"/>
        <a:ext cx="6573974" cy="506769"/>
      </dsp:txXfrm>
    </dsp:sp>
    <dsp:sp modelId="{C11C715D-5CDD-4E03-B680-031F345195D5}">
      <dsp:nvSpPr>
        <dsp:cNvPr id="0" name=""/>
        <dsp:cNvSpPr/>
      </dsp:nvSpPr>
      <dsp:spPr>
        <a:xfrm>
          <a:off x="0" y="1893630"/>
          <a:ext cx="6628804" cy="561599"/>
        </a:xfrm>
        <a:prstGeom prst="roundRect">
          <a:avLst/>
        </a:prstGeom>
        <a:gradFill rotWithShape="0">
          <a:gsLst>
            <a:gs pos="0">
              <a:schemeClr val="accent2">
                <a:hueOff val="-1270408"/>
                <a:satOff val="6086"/>
                <a:lumOff val="5630"/>
                <a:alphaOff val="0"/>
                <a:tint val="96000"/>
                <a:lumMod val="100000"/>
              </a:schemeClr>
            </a:gs>
            <a:gs pos="78000">
              <a:schemeClr val="accent2">
                <a:hueOff val="-1270408"/>
                <a:satOff val="6086"/>
                <a:lumOff val="563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Name Trace Ticket</a:t>
          </a:r>
        </a:p>
      </dsp:txBody>
      <dsp:txXfrm>
        <a:off x="27415" y="1921045"/>
        <a:ext cx="6573974" cy="506769"/>
      </dsp:txXfrm>
    </dsp:sp>
    <dsp:sp modelId="{6DE31CA2-BD87-4A72-8FF1-D7056EC5AEC7}">
      <dsp:nvSpPr>
        <dsp:cNvPr id="0" name=""/>
        <dsp:cNvSpPr/>
      </dsp:nvSpPr>
      <dsp:spPr>
        <a:xfrm>
          <a:off x="0" y="2524350"/>
          <a:ext cx="6628804" cy="561599"/>
        </a:xfrm>
        <a:prstGeom prst="roundRect">
          <a:avLst/>
        </a:prstGeom>
        <a:gradFill rotWithShape="0">
          <a:gsLst>
            <a:gs pos="0">
              <a:schemeClr val="accent2">
                <a:hueOff val="-1693878"/>
                <a:satOff val="8114"/>
                <a:lumOff val="7507"/>
                <a:alphaOff val="0"/>
                <a:tint val="96000"/>
                <a:lumMod val="100000"/>
              </a:schemeClr>
            </a:gs>
            <a:gs pos="78000">
              <a:schemeClr val="accent2">
                <a:hueOff val="-1693878"/>
                <a:satOff val="8114"/>
                <a:lumOff val="750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Area Office Post Name Trace Paperwork</a:t>
          </a:r>
        </a:p>
      </dsp:txBody>
      <dsp:txXfrm>
        <a:off x="27415" y="2551765"/>
        <a:ext cx="6573974" cy="506769"/>
      </dsp:txXfrm>
    </dsp:sp>
    <dsp:sp modelId="{B3C96E95-21AA-438D-87D5-3771F27E45FE}">
      <dsp:nvSpPr>
        <dsp:cNvPr id="0" name=""/>
        <dsp:cNvSpPr/>
      </dsp:nvSpPr>
      <dsp:spPr>
        <a:xfrm>
          <a:off x="0" y="3155070"/>
          <a:ext cx="6628804" cy="561599"/>
        </a:xfrm>
        <a:prstGeom prst="roundRect">
          <a:avLst/>
        </a:prstGeom>
        <a:gradFill rotWithShape="0">
          <a:gsLst>
            <a:gs pos="0">
              <a:schemeClr val="accent2">
                <a:hueOff val="-2117347"/>
                <a:satOff val="10143"/>
                <a:lumOff val="9384"/>
                <a:alphaOff val="0"/>
                <a:tint val="96000"/>
                <a:lumMod val="100000"/>
              </a:schemeClr>
            </a:gs>
            <a:gs pos="78000">
              <a:schemeClr val="accent2">
                <a:hueOff val="-2117347"/>
                <a:satOff val="10143"/>
                <a:lumOff val="9384"/>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err="1"/>
            <a:t>NonFed</a:t>
          </a:r>
          <a:r>
            <a:rPr lang="en-US" sz="2400" kern="1200" dirty="0"/>
            <a:t> Suitability Ticket</a:t>
          </a:r>
        </a:p>
      </dsp:txBody>
      <dsp:txXfrm>
        <a:off x="27415" y="3182485"/>
        <a:ext cx="6573974" cy="506769"/>
      </dsp:txXfrm>
    </dsp:sp>
    <dsp:sp modelId="{DF789151-2E8F-4E0E-8B8A-079FB7BC1F57}">
      <dsp:nvSpPr>
        <dsp:cNvPr id="0" name=""/>
        <dsp:cNvSpPr/>
      </dsp:nvSpPr>
      <dsp:spPr>
        <a:xfrm>
          <a:off x="0" y="3785790"/>
          <a:ext cx="6628804" cy="561599"/>
        </a:xfrm>
        <a:prstGeom prst="roundRect">
          <a:avLst/>
        </a:prstGeom>
        <a:gradFill rotWithShape="0">
          <a:gsLst>
            <a:gs pos="0">
              <a:schemeClr val="accent2">
                <a:hueOff val="-2540817"/>
                <a:satOff val="12171"/>
                <a:lumOff val="11260"/>
                <a:alphaOff val="0"/>
                <a:tint val="96000"/>
                <a:lumMod val="100000"/>
              </a:schemeClr>
            </a:gs>
            <a:gs pos="78000">
              <a:schemeClr val="accent2">
                <a:hueOff val="-2540817"/>
                <a:satOff val="12171"/>
                <a:lumOff val="1126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External Links</a:t>
          </a:r>
        </a:p>
      </dsp:txBody>
      <dsp:txXfrm>
        <a:off x="27415" y="3813205"/>
        <a:ext cx="6573974" cy="506769"/>
      </dsp:txXfrm>
    </dsp:sp>
    <dsp:sp modelId="{761C4B7E-3448-4F42-AC57-F88FBFF96117}">
      <dsp:nvSpPr>
        <dsp:cNvPr id="0" name=""/>
        <dsp:cNvSpPr/>
      </dsp:nvSpPr>
      <dsp:spPr>
        <a:xfrm>
          <a:off x="0" y="4416510"/>
          <a:ext cx="6628804" cy="561599"/>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Questions</a:t>
          </a:r>
        </a:p>
      </dsp:txBody>
      <dsp:txXfrm>
        <a:off x="27415" y="4443925"/>
        <a:ext cx="6573974" cy="5067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7F4099-9E10-425C-9AC4-8961EB7741AF}">
      <dsp:nvSpPr>
        <dsp:cNvPr id="0" name=""/>
        <dsp:cNvSpPr/>
      </dsp:nvSpPr>
      <dsp:spPr>
        <a:xfrm>
          <a:off x="0" y="28419"/>
          <a:ext cx="5980170" cy="494325"/>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May be visiting ARS or one of the ARS’s client agencies.</a:t>
          </a:r>
        </a:p>
      </dsp:txBody>
      <dsp:txXfrm>
        <a:off x="24131" y="52550"/>
        <a:ext cx="5931908" cy="446063"/>
      </dsp:txXfrm>
    </dsp:sp>
    <dsp:sp modelId="{ABD8E22C-5124-445E-ABB7-B6CC4F8A05C5}">
      <dsp:nvSpPr>
        <dsp:cNvPr id="0" name=""/>
        <dsp:cNvSpPr/>
      </dsp:nvSpPr>
      <dsp:spPr>
        <a:xfrm>
          <a:off x="0" y="560185"/>
          <a:ext cx="5980170" cy="494325"/>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May be visitors, contractors, students, volunteers, collaborators or federal employees.</a:t>
          </a:r>
        </a:p>
      </dsp:txBody>
      <dsp:txXfrm>
        <a:off x="24131" y="584316"/>
        <a:ext cx="5931908" cy="446063"/>
      </dsp:txXfrm>
    </dsp:sp>
    <dsp:sp modelId="{047014C8-6C48-4751-BAFC-62A5C387E7BA}">
      <dsp:nvSpPr>
        <dsp:cNvPr id="0" name=""/>
        <dsp:cNvSpPr/>
      </dsp:nvSpPr>
      <dsp:spPr>
        <a:xfrm>
          <a:off x="0" y="1091950"/>
          <a:ext cx="5980170" cy="494325"/>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May be short-term or long-term foreign visitors.</a:t>
          </a:r>
        </a:p>
      </dsp:txBody>
      <dsp:txXfrm>
        <a:off x="24131" y="1116081"/>
        <a:ext cx="5931908" cy="446063"/>
      </dsp:txXfrm>
    </dsp:sp>
    <dsp:sp modelId="{67AFE6DA-8297-4083-BFF9-AD3296562215}">
      <dsp:nvSpPr>
        <dsp:cNvPr id="0" name=""/>
        <dsp:cNvSpPr/>
      </dsp:nvSpPr>
      <dsp:spPr>
        <a:xfrm>
          <a:off x="0" y="1623715"/>
          <a:ext cx="5980170" cy="494325"/>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May have escorted or unescorted access to facilities.</a:t>
          </a:r>
        </a:p>
      </dsp:txBody>
      <dsp:txXfrm>
        <a:off x="24131" y="1647846"/>
        <a:ext cx="5931908" cy="446063"/>
      </dsp:txXfrm>
    </dsp:sp>
    <dsp:sp modelId="{F4E41B6B-CCB3-4898-95E7-650D32A5A9D9}">
      <dsp:nvSpPr>
        <dsp:cNvPr id="0" name=""/>
        <dsp:cNvSpPr/>
      </dsp:nvSpPr>
      <dsp:spPr>
        <a:xfrm>
          <a:off x="0" y="2155480"/>
          <a:ext cx="5980170" cy="494325"/>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May or may not have system access.</a:t>
          </a:r>
        </a:p>
      </dsp:txBody>
      <dsp:txXfrm>
        <a:off x="24131" y="2179611"/>
        <a:ext cx="5931908" cy="446063"/>
      </dsp:txXfrm>
    </dsp:sp>
    <dsp:sp modelId="{740F564F-E741-4ED6-8076-EA7C7039BA33}">
      <dsp:nvSpPr>
        <dsp:cNvPr id="0" name=""/>
        <dsp:cNvSpPr/>
      </dsp:nvSpPr>
      <dsp:spPr>
        <a:xfrm>
          <a:off x="0" y="2687245"/>
          <a:ext cx="5980170" cy="494325"/>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May or may not be sponsored by ARS or client agencies.</a:t>
          </a:r>
        </a:p>
      </dsp:txBody>
      <dsp:txXfrm>
        <a:off x="24131" y="2711376"/>
        <a:ext cx="5931908" cy="446063"/>
      </dsp:txXfrm>
    </dsp:sp>
    <dsp:sp modelId="{BF5E1A3B-B6ED-49A0-B18B-F235075D8CD2}">
      <dsp:nvSpPr>
        <dsp:cNvPr id="0" name=""/>
        <dsp:cNvSpPr/>
      </dsp:nvSpPr>
      <dsp:spPr>
        <a:xfrm>
          <a:off x="0" y="3219010"/>
          <a:ext cx="5980170" cy="494325"/>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May or may not require assistance acquiring a visa.</a:t>
          </a:r>
        </a:p>
      </dsp:txBody>
      <dsp:txXfrm>
        <a:off x="24131" y="3243141"/>
        <a:ext cx="5931908" cy="446063"/>
      </dsp:txXfrm>
    </dsp:sp>
    <dsp:sp modelId="{7A9A7F69-4D0A-48AF-BA91-EA83C1AB2439}">
      <dsp:nvSpPr>
        <dsp:cNvPr id="0" name=""/>
        <dsp:cNvSpPr/>
      </dsp:nvSpPr>
      <dsp:spPr>
        <a:xfrm>
          <a:off x="0" y="3750775"/>
          <a:ext cx="5980170" cy="494325"/>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Includes foreign visitors, previously cleared, who have left the country for 30 or more days.</a:t>
          </a:r>
        </a:p>
      </dsp:txBody>
      <dsp:txXfrm>
        <a:off x="24131" y="3774906"/>
        <a:ext cx="5931908" cy="446063"/>
      </dsp:txXfrm>
    </dsp:sp>
    <dsp:sp modelId="{303907F3-FA01-43AE-932D-03072AEBF855}">
      <dsp:nvSpPr>
        <dsp:cNvPr id="0" name=""/>
        <dsp:cNvSpPr/>
      </dsp:nvSpPr>
      <dsp:spPr>
        <a:xfrm>
          <a:off x="0" y="4282540"/>
          <a:ext cx="5980170" cy="494325"/>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Includes foreign visitors staying more than five (5) consecutive days or more than five (5)  non-consecutive days in a 30-dayperiod</a:t>
          </a:r>
        </a:p>
      </dsp:txBody>
      <dsp:txXfrm>
        <a:off x="24131" y="4306671"/>
        <a:ext cx="5931908" cy="446063"/>
      </dsp:txXfrm>
    </dsp:sp>
    <dsp:sp modelId="{3E0A7938-0AE3-4A13-B0C1-6DD73928028E}">
      <dsp:nvSpPr>
        <dsp:cNvPr id="0" name=""/>
        <dsp:cNvSpPr/>
      </dsp:nvSpPr>
      <dsp:spPr>
        <a:xfrm>
          <a:off x="0" y="4814305"/>
          <a:ext cx="5980170" cy="494325"/>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Includes foreign visitors staying five (5) days or less and hands on work/research will be conducted.  </a:t>
          </a:r>
        </a:p>
      </dsp:txBody>
      <dsp:txXfrm>
        <a:off x="24131" y="4838436"/>
        <a:ext cx="5931908" cy="4460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7F4099-9E10-425C-9AC4-8961EB7741AF}">
      <dsp:nvSpPr>
        <dsp:cNvPr id="0" name=""/>
        <dsp:cNvSpPr/>
      </dsp:nvSpPr>
      <dsp:spPr>
        <a:xfrm>
          <a:off x="0" y="136728"/>
          <a:ext cx="6166237" cy="228384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If the stay is five (5) days or less consecutive days or five or less non-consecutive days within a 30-day period </a:t>
          </a:r>
          <a:r>
            <a:rPr lang="en-US" sz="1600" b="1" kern="1200"/>
            <a:t>AND </a:t>
          </a:r>
          <a:r>
            <a:rPr lang="en-US" sz="1600" b="0" kern="1200"/>
            <a:t>the foreign visitor </a:t>
          </a:r>
          <a:r>
            <a:rPr lang="en-US" sz="1600" b="1" kern="1200"/>
            <a:t>will not conduct </a:t>
          </a:r>
          <a:r>
            <a:rPr lang="en-US" sz="1600" b="0" kern="1200"/>
            <a:t>any hands-on work/research. Foreign visitors who visit ARS facilities/spaces (even when co-located on a university campus </a:t>
          </a:r>
          <a:r>
            <a:rPr lang="en-US" sz="1600" b="1" kern="1200"/>
            <a:t>MUST </a:t>
          </a:r>
          <a:r>
            <a:rPr lang="en-US" sz="1600" b="0" kern="1200"/>
            <a:t>fully complete the visitor log upon arrival. The visitor log shall be retained by the Location (and, as required, provided to the Center or Area) for audit purposes. The foreign visitor log does not need to be reported to Administrative and Financial Management (AFM).</a:t>
          </a:r>
          <a:endParaRPr lang="en-US" sz="1600" b="0" kern="1200" dirty="0"/>
        </a:p>
      </dsp:txBody>
      <dsp:txXfrm>
        <a:off x="111488" y="248216"/>
        <a:ext cx="5943261" cy="2060864"/>
      </dsp:txXfrm>
    </dsp:sp>
    <dsp:sp modelId="{7C3E5A43-6D4C-4C6C-A9A3-32916C9BDBE1}">
      <dsp:nvSpPr>
        <dsp:cNvPr id="0" name=""/>
        <dsp:cNvSpPr/>
      </dsp:nvSpPr>
      <dsp:spPr>
        <a:xfrm>
          <a:off x="0" y="2466648"/>
          <a:ext cx="6166237" cy="228384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All legal permanent residents, Green Card holders. Green Card MUST be valid and </a:t>
          </a:r>
          <a:r>
            <a:rPr lang="en-US" sz="1600" b="1" u="sng" kern="1200" dirty="0"/>
            <a:t>not</a:t>
          </a:r>
          <a:r>
            <a:rPr lang="en-US" sz="1600" kern="1200" dirty="0"/>
            <a:t> expired.</a:t>
          </a:r>
          <a:endParaRPr lang="en-US" sz="1600" b="0" kern="1200" dirty="0"/>
        </a:p>
      </dsp:txBody>
      <dsp:txXfrm>
        <a:off x="111488" y="2578136"/>
        <a:ext cx="5943261" cy="20608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FA8264-0E92-4955-922B-1B1FD545CC97}">
      <dsp:nvSpPr>
        <dsp:cNvPr id="0" name=""/>
        <dsp:cNvSpPr/>
      </dsp:nvSpPr>
      <dsp:spPr>
        <a:xfrm>
          <a:off x="477849" y="744"/>
          <a:ext cx="1904255" cy="1142553"/>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t>Use the same name on passport.</a:t>
          </a:r>
        </a:p>
        <a:p>
          <a:pPr marL="57150" lvl="1" indent="-57150" algn="l" defTabSz="400050">
            <a:lnSpc>
              <a:spcPct val="90000"/>
            </a:lnSpc>
            <a:spcBef>
              <a:spcPct val="0"/>
            </a:spcBef>
            <a:spcAft>
              <a:spcPct val="15000"/>
            </a:spcAft>
            <a:buChar char="•"/>
          </a:pPr>
          <a:r>
            <a:rPr lang="en-US" sz="900" kern="1200" dirty="0"/>
            <a:t>Do not use professional name if Foreign National goes by something different.</a:t>
          </a:r>
        </a:p>
      </dsp:txBody>
      <dsp:txXfrm>
        <a:off x="477849" y="744"/>
        <a:ext cx="1904255" cy="1142553"/>
      </dsp:txXfrm>
    </dsp:sp>
    <dsp:sp modelId="{F23E9A52-6186-4975-ABD8-219AB94A93A8}">
      <dsp:nvSpPr>
        <dsp:cNvPr id="0" name=""/>
        <dsp:cNvSpPr/>
      </dsp:nvSpPr>
      <dsp:spPr>
        <a:xfrm>
          <a:off x="2572531" y="744"/>
          <a:ext cx="1904255" cy="1142553"/>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The full name and location of Unit where the Foreign National will be conducting research.</a:t>
          </a:r>
        </a:p>
      </dsp:txBody>
      <dsp:txXfrm>
        <a:off x="2572531" y="744"/>
        <a:ext cx="1904255" cy="1142553"/>
      </dsp:txXfrm>
    </dsp:sp>
    <dsp:sp modelId="{8212905A-6371-417D-9BFC-4D52B1345AC0}">
      <dsp:nvSpPr>
        <dsp:cNvPr id="0" name=""/>
        <dsp:cNvSpPr/>
      </dsp:nvSpPr>
      <dsp:spPr>
        <a:xfrm>
          <a:off x="4667212" y="744"/>
          <a:ext cx="1904255" cy="1142553"/>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Country of Origin and Citizenship.</a:t>
          </a:r>
        </a:p>
      </dsp:txBody>
      <dsp:txXfrm>
        <a:off x="4667212" y="744"/>
        <a:ext cx="1904255" cy="1142553"/>
      </dsp:txXfrm>
    </dsp:sp>
    <dsp:sp modelId="{F15E60D0-2F7F-4A22-B1F1-BBE686F7B1C9}">
      <dsp:nvSpPr>
        <dsp:cNvPr id="0" name=""/>
        <dsp:cNvSpPr/>
      </dsp:nvSpPr>
      <dsp:spPr>
        <a:xfrm>
          <a:off x="6761894" y="744"/>
          <a:ext cx="1904255" cy="1142553"/>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t>Funding</a:t>
          </a:r>
        </a:p>
        <a:p>
          <a:pPr marL="57150" lvl="1" indent="-57150" algn="l" defTabSz="400050">
            <a:lnSpc>
              <a:spcPct val="90000"/>
            </a:lnSpc>
            <a:spcBef>
              <a:spcPct val="0"/>
            </a:spcBef>
            <a:spcAft>
              <a:spcPct val="15000"/>
            </a:spcAft>
            <a:buChar char="•"/>
          </a:pPr>
          <a:r>
            <a:rPr lang="en-US" sz="900" kern="1200" dirty="0"/>
            <a:t>How is the FN/FV going to fund stay?</a:t>
          </a:r>
        </a:p>
      </dsp:txBody>
      <dsp:txXfrm>
        <a:off x="6761894" y="744"/>
        <a:ext cx="1904255" cy="1142553"/>
      </dsp:txXfrm>
    </dsp:sp>
    <dsp:sp modelId="{2693440A-7398-4C1E-9010-54160044C9F2}">
      <dsp:nvSpPr>
        <dsp:cNvPr id="0" name=""/>
        <dsp:cNvSpPr/>
      </dsp:nvSpPr>
      <dsp:spPr>
        <a:xfrm>
          <a:off x="477849" y="1333723"/>
          <a:ext cx="1904255" cy="1142553"/>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t>Dates to be in Unit.</a:t>
          </a:r>
        </a:p>
        <a:p>
          <a:pPr marL="57150" lvl="1" indent="-57150" algn="l" defTabSz="400050">
            <a:lnSpc>
              <a:spcPct val="90000"/>
            </a:lnSpc>
            <a:spcBef>
              <a:spcPct val="0"/>
            </a:spcBef>
            <a:spcAft>
              <a:spcPct val="15000"/>
            </a:spcAft>
            <a:buChar char="•"/>
          </a:pPr>
          <a:r>
            <a:rPr lang="en-US" sz="900" kern="1200" dirty="0"/>
            <a:t>Only one year at a time due to Name Trace needing to be conducted yearly and potential funding issues. (Look at DProject, Agreement and Name Trace Expiration) – use what expires FIRST</a:t>
          </a:r>
        </a:p>
      </dsp:txBody>
      <dsp:txXfrm>
        <a:off x="477849" y="1333723"/>
        <a:ext cx="1904255" cy="1142553"/>
      </dsp:txXfrm>
    </dsp:sp>
    <dsp:sp modelId="{DBDAD740-6E6C-4C21-A3EB-BC9F90F94F55}">
      <dsp:nvSpPr>
        <dsp:cNvPr id="0" name=""/>
        <dsp:cNvSpPr/>
      </dsp:nvSpPr>
      <dsp:spPr>
        <a:xfrm>
          <a:off x="2572531" y="1333723"/>
          <a:ext cx="1904255" cy="1142553"/>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The Project Number, Name and Objectives the Foreign National will be working on</a:t>
          </a:r>
        </a:p>
      </dsp:txBody>
      <dsp:txXfrm>
        <a:off x="2572531" y="1333723"/>
        <a:ext cx="1904255" cy="1142553"/>
      </dsp:txXfrm>
    </dsp:sp>
    <dsp:sp modelId="{AAACAF65-1871-405B-B563-35C8832BBE25}">
      <dsp:nvSpPr>
        <dsp:cNvPr id="0" name=""/>
        <dsp:cNvSpPr/>
      </dsp:nvSpPr>
      <dsp:spPr>
        <a:xfrm>
          <a:off x="4667212" y="1333723"/>
          <a:ext cx="1904255" cy="1142553"/>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Agreement Number </a:t>
          </a:r>
        </a:p>
      </dsp:txBody>
      <dsp:txXfrm>
        <a:off x="4667212" y="1333723"/>
        <a:ext cx="1904255" cy="1142553"/>
      </dsp:txXfrm>
    </dsp:sp>
    <dsp:sp modelId="{96EB11E4-0C31-48BA-BB54-9AFA7A0D55FA}">
      <dsp:nvSpPr>
        <dsp:cNvPr id="0" name=""/>
        <dsp:cNvSpPr/>
      </dsp:nvSpPr>
      <dsp:spPr>
        <a:xfrm>
          <a:off x="6761894" y="1333723"/>
          <a:ext cx="1904255" cy="1142553"/>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How ARS will benefit with Foreign National Conducting Research</a:t>
          </a:r>
        </a:p>
      </dsp:txBody>
      <dsp:txXfrm>
        <a:off x="6761894" y="1333723"/>
        <a:ext cx="1904255" cy="1142553"/>
      </dsp:txXfrm>
    </dsp:sp>
    <dsp:sp modelId="{D5954663-A00F-43E5-B910-C2593370B431}">
      <dsp:nvSpPr>
        <dsp:cNvPr id="0" name=""/>
        <dsp:cNvSpPr/>
      </dsp:nvSpPr>
      <dsp:spPr>
        <a:xfrm>
          <a:off x="3619872" y="2666702"/>
          <a:ext cx="1904255" cy="1142553"/>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t>Signatures Needed</a:t>
          </a:r>
        </a:p>
        <a:p>
          <a:pPr marL="57150" lvl="1" indent="-57150" algn="l" defTabSz="400050">
            <a:lnSpc>
              <a:spcPct val="90000"/>
            </a:lnSpc>
            <a:spcBef>
              <a:spcPct val="0"/>
            </a:spcBef>
            <a:spcAft>
              <a:spcPct val="15000"/>
            </a:spcAft>
            <a:buChar char="•"/>
          </a:pPr>
          <a:r>
            <a:rPr lang="en-US" sz="900" kern="1200" dirty="0"/>
            <a:t>Host Scientist</a:t>
          </a:r>
        </a:p>
        <a:p>
          <a:pPr marL="57150" lvl="1" indent="-57150" algn="l" defTabSz="400050">
            <a:lnSpc>
              <a:spcPct val="90000"/>
            </a:lnSpc>
            <a:spcBef>
              <a:spcPct val="0"/>
            </a:spcBef>
            <a:spcAft>
              <a:spcPct val="15000"/>
            </a:spcAft>
            <a:buChar char="•"/>
          </a:pPr>
          <a:r>
            <a:rPr lang="en-US" sz="900" kern="1200" dirty="0"/>
            <a:t>Research Leader</a:t>
          </a:r>
        </a:p>
        <a:p>
          <a:pPr marL="57150" lvl="1" indent="-57150" algn="l" defTabSz="400050">
            <a:lnSpc>
              <a:spcPct val="90000"/>
            </a:lnSpc>
            <a:spcBef>
              <a:spcPct val="0"/>
            </a:spcBef>
            <a:spcAft>
              <a:spcPct val="15000"/>
            </a:spcAft>
            <a:buChar char="•"/>
          </a:pPr>
          <a:r>
            <a:rPr lang="en-US" sz="900" kern="1200" dirty="0"/>
            <a:t>Center/Lab Director, if applicable or Administrative Officer</a:t>
          </a:r>
        </a:p>
        <a:p>
          <a:pPr marL="57150" lvl="1" indent="-57150" algn="l" defTabSz="400050">
            <a:lnSpc>
              <a:spcPct val="90000"/>
            </a:lnSpc>
            <a:spcBef>
              <a:spcPct val="0"/>
            </a:spcBef>
            <a:spcAft>
              <a:spcPct val="15000"/>
            </a:spcAft>
            <a:buChar char="•"/>
          </a:pPr>
          <a:r>
            <a:rPr lang="en-US" sz="900" kern="1200" dirty="0"/>
            <a:t>Associate Area Director</a:t>
          </a:r>
        </a:p>
      </dsp:txBody>
      <dsp:txXfrm>
        <a:off x="3619872" y="2666702"/>
        <a:ext cx="1904255" cy="11425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9EA4A0-6785-4009-8659-24E72CC2C686}">
      <dsp:nvSpPr>
        <dsp:cNvPr id="0" name=""/>
        <dsp:cNvSpPr/>
      </dsp:nvSpPr>
      <dsp:spPr>
        <a:xfrm>
          <a:off x="3384" y="117734"/>
          <a:ext cx="3299960" cy="662400"/>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Contractors:</a:t>
          </a:r>
        </a:p>
      </dsp:txBody>
      <dsp:txXfrm>
        <a:off x="3384" y="117734"/>
        <a:ext cx="3299960" cy="662400"/>
      </dsp:txXfrm>
    </dsp:sp>
    <dsp:sp modelId="{87F89F9F-B699-47BD-82B7-72DB5F4E99F1}">
      <dsp:nvSpPr>
        <dsp:cNvPr id="0" name=""/>
        <dsp:cNvSpPr/>
      </dsp:nvSpPr>
      <dsp:spPr>
        <a:xfrm>
          <a:off x="3384" y="780134"/>
          <a:ext cx="3299960" cy="2700994"/>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a:t>PII Form</a:t>
          </a:r>
        </a:p>
        <a:p>
          <a:pPr marL="228600" lvl="1" indent="-228600" algn="l" defTabSz="1022350">
            <a:lnSpc>
              <a:spcPct val="90000"/>
            </a:lnSpc>
            <a:spcBef>
              <a:spcPct val="0"/>
            </a:spcBef>
            <a:spcAft>
              <a:spcPct val="15000"/>
            </a:spcAft>
            <a:buChar char="•"/>
          </a:pPr>
          <a:r>
            <a:rPr lang="en-US" sz="2300" kern="1200"/>
            <a:t>OF-306</a:t>
          </a:r>
        </a:p>
        <a:p>
          <a:pPr marL="228600" lvl="1" indent="-228600" algn="l" defTabSz="1022350">
            <a:lnSpc>
              <a:spcPct val="90000"/>
            </a:lnSpc>
            <a:spcBef>
              <a:spcPct val="0"/>
            </a:spcBef>
            <a:spcAft>
              <a:spcPct val="15000"/>
            </a:spcAft>
            <a:buChar char="•"/>
          </a:pPr>
          <a:r>
            <a:rPr lang="en-US" sz="2300" kern="1200"/>
            <a:t>Resume/CV</a:t>
          </a:r>
        </a:p>
        <a:p>
          <a:pPr marL="228600" lvl="1" indent="-228600" algn="l" defTabSz="1022350">
            <a:lnSpc>
              <a:spcPct val="90000"/>
            </a:lnSpc>
            <a:spcBef>
              <a:spcPct val="0"/>
            </a:spcBef>
            <a:spcAft>
              <a:spcPct val="15000"/>
            </a:spcAft>
            <a:buChar char="•"/>
          </a:pPr>
          <a:r>
            <a:rPr lang="en-US" sz="2300" kern="1200" dirty="0"/>
            <a:t>Scanned copy of shipping label for fingerprints</a:t>
          </a:r>
        </a:p>
      </dsp:txBody>
      <dsp:txXfrm>
        <a:off x="3384" y="780134"/>
        <a:ext cx="3299960" cy="2700994"/>
      </dsp:txXfrm>
    </dsp:sp>
    <dsp:sp modelId="{4CFAB54F-1E17-455E-8F14-6952E63D62C7}">
      <dsp:nvSpPr>
        <dsp:cNvPr id="0" name=""/>
        <dsp:cNvSpPr/>
      </dsp:nvSpPr>
      <dsp:spPr>
        <a:xfrm>
          <a:off x="3765340" y="117734"/>
          <a:ext cx="3299960" cy="662400"/>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a:t>Volunteers:</a:t>
          </a:r>
        </a:p>
      </dsp:txBody>
      <dsp:txXfrm>
        <a:off x="3765340" y="117734"/>
        <a:ext cx="3299960" cy="662400"/>
      </dsp:txXfrm>
    </dsp:sp>
    <dsp:sp modelId="{38EFF570-5BDA-4D71-A7C4-ABBE00D22886}">
      <dsp:nvSpPr>
        <dsp:cNvPr id="0" name=""/>
        <dsp:cNvSpPr/>
      </dsp:nvSpPr>
      <dsp:spPr>
        <a:xfrm>
          <a:off x="3765340" y="780134"/>
          <a:ext cx="3299960" cy="2700994"/>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a:t>PII Form</a:t>
          </a:r>
        </a:p>
        <a:p>
          <a:pPr marL="228600" lvl="1" indent="-228600" algn="l" defTabSz="1022350">
            <a:lnSpc>
              <a:spcPct val="90000"/>
            </a:lnSpc>
            <a:spcBef>
              <a:spcPct val="0"/>
            </a:spcBef>
            <a:spcAft>
              <a:spcPct val="15000"/>
            </a:spcAft>
            <a:buChar char="•"/>
          </a:pPr>
          <a:r>
            <a:rPr lang="en-US" sz="2300" kern="1200"/>
            <a:t>OF-306</a:t>
          </a:r>
        </a:p>
        <a:p>
          <a:pPr marL="228600" lvl="1" indent="-228600" algn="l" defTabSz="1022350">
            <a:lnSpc>
              <a:spcPct val="90000"/>
            </a:lnSpc>
            <a:spcBef>
              <a:spcPct val="0"/>
            </a:spcBef>
            <a:spcAft>
              <a:spcPct val="15000"/>
            </a:spcAft>
            <a:buChar char="•"/>
          </a:pPr>
          <a:r>
            <a:rPr lang="en-US" sz="2300" kern="1200" dirty="0"/>
            <a:t>Volunteer Service Agreement (ARS-215)</a:t>
          </a:r>
        </a:p>
        <a:p>
          <a:pPr marL="228600" lvl="1" indent="-228600" algn="l" defTabSz="1022350">
            <a:lnSpc>
              <a:spcPct val="90000"/>
            </a:lnSpc>
            <a:spcBef>
              <a:spcPct val="0"/>
            </a:spcBef>
            <a:spcAft>
              <a:spcPct val="15000"/>
            </a:spcAft>
            <a:buChar char="•"/>
          </a:pPr>
          <a:r>
            <a:rPr lang="en-US" sz="2300" kern="1200"/>
            <a:t>Resume/CV</a:t>
          </a:r>
        </a:p>
        <a:p>
          <a:pPr marL="228600" lvl="1" indent="-228600" algn="l" defTabSz="1022350">
            <a:lnSpc>
              <a:spcPct val="90000"/>
            </a:lnSpc>
            <a:spcBef>
              <a:spcPct val="0"/>
            </a:spcBef>
            <a:spcAft>
              <a:spcPct val="15000"/>
            </a:spcAft>
            <a:buChar char="•"/>
          </a:pPr>
          <a:r>
            <a:rPr lang="en-US" sz="2300" kern="1200"/>
            <a:t>Scanned copy of shipping label</a:t>
          </a:r>
        </a:p>
      </dsp:txBody>
      <dsp:txXfrm>
        <a:off x="3765340" y="780134"/>
        <a:ext cx="3299960" cy="2700994"/>
      </dsp:txXfrm>
    </dsp:sp>
    <dsp:sp modelId="{7A08387E-AF8E-495D-9DE9-69B0BAA8AA4E}">
      <dsp:nvSpPr>
        <dsp:cNvPr id="0" name=""/>
        <dsp:cNvSpPr/>
      </dsp:nvSpPr>
      <dsp:spPr>
        <a:xfrm>
          <a:off x="7527295" y="117734"/>
          <a:ext cx="3299960" cy="662400"/>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a:t>Foreign Nationals:</a:t>
          </a:r>
        </a:p>
      </dsp:txBody>
      <dsp:txXfrm>
        <a:off x="7527295" y="117734"/>
        <a:ext cx="3299960" cy="662400"/>
      </dsp:txXfrm>
    </dsp:sp>
    <dsp:sp modelId="{7752C95E-3A4E-4BD2-8E68-2E01B7484979}">
      <dsp:nvSpPr>
        <dsp:cNvPr id="0" name=""/>
        <dsp:cNvSpPr/>
      </dsp:nvSpPr>
      <dsp:spPr>
        <a:xfrm>
          <a:off x="7527295" y="780134"/>
          <a:ext cx="3299960" cy="2700994"/>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a:t>PII Form</a:t>
          </a:r>
        </a:p>
        <a:p>
          <a:pPr marL="228600" lvl="1" indent="-228600" algn="l" defTabSz="1022350">
            <a:lnSpc>
              <a:spcPct val="90000"/>
            </a:lnSpc>
            <a:spcBef>
              <a:spcPct val="0"/>
            </a:spcBef>
            <a:spcAft>
              <a:spcPct val="15000"/>
            </a:spcAft>
            <a:buChar char="•"/>
          </a:pPr>
          <a:r>
            <a:rPr lang="en-US" sz="2300" kern="1200"/>
            <a:t>OF-306</a:t>
          </a:r>
        </a:p>
        <a:p>
          <a:pPr marL="228600" lvl="1" indent="-228600" algn="l" defTabSz="1022350">
            <a:lnSpc>
              <a:spcPct val="90000"/>
            </a:lnSpc>
            <a:spcBef>
              <a:spcPct val="0"/>
            </a:spcBef>
            <a:spcAft>
              <a:spcPct val="15000"/>
            </a:spcAft>
            <a:buChar char="•"/>
          </a:pPr>
          <a:r>
            <a:rPr lang="en-US" sz="2300" kern="1200"/>
            <a:t>Resume/CV</a:t>
          </a:r>
        </a:p>
        <a:p>
          <a:pPr marL="228600" lvl="1" indent="-228600" algn="l" defTabSz="1022350">
            <a:lnSpc>
              <a:spcPct val="90000"/>
            </a:lnSpc>
            <a:spcBef>
              <a:spcPct val="0"/>
            </a:spcBef>
            <a:spcAft>
              <a:spcPct val="15000"/>
            </a:spcAft>
            <a:buChar char="•"/>
          </a:pPr>
          <a:r>
            <a:rPr lang="en-US" sz="2300" kern="1200"/>
            <a:t>Scanned copy of shipping label for fingerprints</a:t>
          </a:r>
        </a:p>
      </dsp:txBody>
      <dsp:txXfrm>
        <a:off x="7527295" y="780134"/>
        <a:ext cx="3299960" cy="270099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dirty="0"/>
              <a:t>Important top portion, ensure you click one. Next to REE location write site</a:t>
            </a:r>
          </a:p>
        </p:txBody>
      </p:sp>
    </p:spTree>
    <p:extLst>
      <p:ext uri="{BB962C8B-B14F-4D97-AF65-F5344CB8AC3E}">
        <p14:creationId xmlns:p14="http://schemas.microsoft.com/office/powerpoint/2010/main" val="3725809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Freeform: Shape 7">
            <a:extLst>
              <a:ext uri="{FF2B5EF4-FFF2-40B4-BE49-F238E27FC236}">
                <a16:creationId xmlns:a16="http://schemas.microsoft.com/office/drawing/2014/main" id="{1264B8FB-F31E-A6F7-3885-6B63AF5DE81F}"/>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E3D5257E-BAC8-6D10-892C-D9C1AA0E78CF}"/>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3890929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6/13/2023</a:t>
            </a:fld>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307786256"/>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6/13/2023</a:t>
            </a:fld>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36231753"/>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6/13/2023</a:t>
            </a:fld>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31449983"/>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6/13/2023</a:t>
            </a:fld>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90364240"/>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6/13/2023</a:t>
            </a:fld>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109234427"/>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6/13/2023</a:t>
            </a:fld>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331728206"/>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6/13/2023</a:t>
            </a:fld>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318301150"/>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9842484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03730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71031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6/13/2023</a:t>
            </a:fld>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03489050"/>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0832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Freeform: Shape 6">
            <a:extLst>
              <a:ext uri="{FF2B5EF4-FFF2-40B4-BE49-F238E27FC236}">
                <a16:creationId xmlns:a16="http://schemas.microsoft.com/office/drawing/2014/main" id="{35A2FBE2-134D-2C75-9B88-10FF5307EBEF}"/>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27D50B63-73E7-297D-4385-0D288DA879B0}"/>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F851E631-F040-D22A-B0B7-CD8720B115A9}"/>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0" name="Freeform: Shape 9">
            <a:extLst>
              <a:ext uri="{FF2B5EF4-FFF2-40B4-BE49-F238E27FC236}">
                <a16:creationId xmlns:a16="http://schemas.microsoft.com/office/drawing/2014/main" id="{95F5B6EE-06DC-5E8D-E076-80F59ACE06C1}"/>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1" name="Freeform: Shape 10">
            <a:extLst>
              <a:ext uri="{FF2B5EF4-FFF2-40B4-BE49-F238E27FC236}">
                <a16:creationId xmlns:a16="http://schemas.microsoft.com/office/drawing/2014/main" id="{905FCEEB-1A62-222D-C4D2-94B1E95E687F}"/>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2" name="Freeform: Shape 11">
            <a:extLst>
              <a:ext uri="{FF2B5EF4-FFF2-40B4-BE49-F238E27FC236}">
                <a16:creationId xmlns:a16="http://schemas.microsoft.com/office/drawing/2014/main" id="{3C495600-C10F-EE51-15B6-2ADAD2DB8FE7}"/>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Tree>
    <p:extLst>
      <p:ext uri="{BB962C8B-B14F-4D97-AF65-F5344CB8AC3E}">
        <p14:creationId xmlns:p14="http://schemas.microsoft.com/office/powerpoint/2010/main" val="4239702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6/13/2023</a:t>
            </a:fld>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15408816"/>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
        <p:nvSpPr>
          <p:cNvPr id="10" name="Image 0" descr="preencoded.png">
            <a:extLst>
              <a:ext uri="{FF2B5EF4-FFF2-40B4-BE49-F238E27FC236}">
                <a16:creationId xmlns:a16="http://schemas.microsoft.com/office/drawing/2014/main" id="{D9D82B66-2A02-86CF-D910-5437EE3A1D02}"/>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929F5999-7FAE-3A92-C380-704645A00A7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2" name="Image 5" descr="preencoded.png">
            <a:extLst>
              <a:ext uri="{FF2B5EF4-FFF2-40B4-BE49-F238E27FC236}">
                <a16:creationId xmlns:a16="http://schemas.microsoft.com/office/drawing/2014/main" id="{728FA56F-66A2-8B0E-818C-A3B48A71FA7F}"/>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3" name="Image 6" descr="preencoded.png">
            <a:extLst>
              <a:ext uri="{FF2B5EF4-FFF2-40B4-BE49-F238E27FC236}">
                <a16:creationId xmlns:a16="http://schemas.microsoft.com/office/drawing/2014/main" id="{BED7D2B9-FF2C-397F-3E62-EEF157E03CE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Tree>
    <p:extLst>
      <p:ext uri="{BB962C8B-B14F-4D97-AF65-F5344CB8AC3E}">
        <p14:creationId xmlns:p14="http://schemas.microsoft.com/office/powerpoint/2010/main" val="3614396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6/13/2023</a:t>
            </a:fld>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6" name="Freeform: Shape 5">
            <a:extLst>
              <a:ext uri="{FF2B5EF4-FFF2-40B4-BE49-F238E27FC236}">
                <a16:creationId xmlns:a16="http://schemas.microsoft.com/office/drawing/2014/main" id="{1514BBD8-8F8D-A05C-3930-1FBCD27835F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7" name="Freeform: Shape 6">
            <a:extLst>
              <a:ext uri="{FF2B5EF4-FFF2-40B4-BE49-F238E27FC236}">
                <a16:creationId xmlns:a16="http://schemas.microsoft.com/office/drawing/2014/main" id="{1F26787A-0F1E-EFCB-A75F-B9EE3EABB0CE}"/>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2944011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6/13/2023</a:t>
            </a:fld>
            <a:endParaRPr lang="en-US" dirty="0"/>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
        <p:nvSpPr>
          <p:cNvPr id="5" name="Freeform: Shape 4">
            <a:extLst>
              <a:ext uri="{FF2B5EF4-FFF2-40B4-BE49-F238E27FC236}">
                <a16:creationId xmlns:a16="http://schemas.microsoft.com/office/drawing/2014/main" id="{ACE7BA1B-3DC1-EBAF-2450-0EB194B70503}"/>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6" name="Freeform: Shape 5">
            <a:extLst>
              <a:ext uri="{FF2B5EF4-FFF2-40B4-BE49-F238E27FC236}">
                <a16:creationId xmlns:a16="http://schemas.microsoft.com/office/drawing/2014/main" id="{A0EF4610-9EE0-B85B-52D9-FBF3C6130D0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3372924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6/13/2023</a:t>
            </a:fld>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8" name="Freeform: Shape 7">
            <a:extLst>
              <a:ext uri="{FF2B5EF4-FFF2-40B4-BE49-F238E27FC236}">
                <a16:creationId xmlns:a16="http://schemas.microsoft.com/office/drawing/2014/main" id="{6B57CDE9-982C-A336-7154-0F879FF5AA16}"/>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2847998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6/13/2023</a:t>
            </a:fld>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8" name="Freeform: Shape 7">
            <a:extLst>
              <a:ext uri="{FF2B5EF4-FFF2-40B4-BE49-F238E27FC236}">
                <a16:creationId xmlns:a16="http://schemas.microsoft.com/office/drawing/2014/main" id="{EA35A97E-87E5-5736-80B8-70DA25F957EF}"/>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2673195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6/13/2023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Presentation title</a:t>
            </a: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35753588"/>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3" r:id="rId18"/>
    <p:sldLayoutId id="2147483655" r:id="rId19"/>
    <p:sldLayoutId id="2147483654" r:id="rId20"/>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hyperlink" Target="http://www.orcid.org/" TargetMode="External"/><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orcid.org/" TargetMode="Externa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axon.ars.usda.gov/Inside%20ARS/AO-Hub/Pages/FVFastrack.aspx" TargetMode="External"/><Relationship Id="rId2" Type="http://schemas.openxmlformats.org/officeDocument/2006/relationships/hyperlink" Target="https://axon.ars.usda.gov/Inside%20ARS/AO-Hub/Pages/ARS-Foreign-Visitor-Program.aspx" TargetMode="External"/><Relationship Id="rId1" Type="http://schemas.openxmlformats.org/officeDocument/2006/relationships/slideLayout" Target="../slideLayouts/slideLayout3.xml"/><Relationship Id="rId4" Type="http://schemas.openxmlformats.org/officeDocument/2006/relationships/hyperlink" Target="https://axon.ars.usda.gov/Inside%20ARS/AO-Hub/Documents/FVFastrack%20User%20Guide%203.5.pdf" TargetMode="Externa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usda.force.com/AFMCSP/s/" TargetMode="Externa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8.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8.xml"/><Relationship Id="rId5" Type="http://schemas.openxmlformats.org/officeDocument/2006/relationships/image" Target="../media/image41.png"/><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8.xml"/><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hyperlink" Target="https://axon.ars.usda.gov/HRD/Pages/Personnel-Security-and-Suitability-Program.aspx"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1.xml.rels><?xml version="1.0" encoding="UTF-8" standalone="yes"?>
<Relationships xmlns="http://schemas.openxmlformats.org/package/2006/relationships"><Relationship Id="rId3" Type="http://schemas.openxmlformats.org/officeDocument/2006/relationships/hyperlink" Target="mailto:DAAF-AFM.Communications@usda.gov" TargetMode="External"/><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53.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59.jpg"/><Relationship Id="rId1" Type="http://schemas.openxmlformats.org/officeDocument/2006/relationships/slideLayout" Target="../slideLayouts/slideLayout2.xml"/><Relationship Id="rId4" Type="http://schemas.openxmlformats.org/officeDocument/2006/relationships/hyperlink" Target="https://www.opm.gov/forms/pdf_fill/of0306.pdf"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fif"/><Relationship Id="rId1" Type="http://schemas.openxmlformats.org/officeDocument/2006/relationships/slideLayout" Target="../slideLayouts/slideLayout18.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6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hyperlink" Target="https://www.nbinformation.com/locations/"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hyperlink" Target="https://www.opm.gov/suitability/suitability-executive-agent/policy/cred-standards.pdf" TargetMode="Externa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8" Type="http://schemas.openxmlformats.org/officeDocument/2006/relationships/hyperlink" Target="https://axon.ars.usda.gov/Inside%20ARS/AO-Hub/Documents/Guidance%20for%20AltLinc.pdf" TargetMode="External"/><Relationship Id="rId13" Type="http://schemas.openxmlformats.org/officeDocument/2006/relationships/hyperlink" Target="https://axon.ars.usda.gov/Inside%20ARS/AO-Hub/Documents/Project%20Information%20for%20ARS%20Foreign%20Visitors%20-%20Fillable.pdf" TargetMode="External"/><Relationship Id="rId3" Type="http://schemas.openxmlformats.org/officeDocument/2006/relationships/hyperlink" Target="https://axon.ars.usda.gov/AFM/Pages/AFMCSP.aspx" TargetMode="External"/><Relationship Id="rId7" Type="http://schemas.openxmlformats.org/officeDocument/2006/relationships/hyperlink" Target="https://axon.ars.usda.gov/Inside%20ARS/AO-Hub/Documents/USDA%20Personnel%20and%20Document%20Security%20Memo.pdf" TargetMode="External"/><Relationship Id="rId12" Type="http://schemas.openxmlformats.org/officeDocument/2006/relationships/hyperlink" Target="https://axon.ars.usda.gov/Inside%20ARS/AO-Hub/Documents/ARS%20Foreign%20National%20Visitors%20Biographical%20Sketch%20Conversion.pdf" TargetMode="External"/><Relationship Id="rId17" Type="http://schemas.openxmlformats.org/officeDocument/2006/relationships/hyperlink" Target="https://www.opm.gov/forms/pdf_fill/of0306.pdf" TargetMode="External"/><Relationship Id="rId2" Type="http://schemas.openxmlformats.org/officeDocument/2006/relationships/hyperlink" Target="https://www.ars.usda.gov/midwest-area/docs/sop-manual/" TargetMode="External"/><Relationship Id="rId16" Type="http://schemas.openxmlformats.org/officeDocument/2006/relationships/hyperlink" Target="https://www.ars.usda.gov/ARSUserFiles/50000000/MWACOP/ARS215_2020.pdf" TargetMode="External"/><Relationship Id="rId1" Type="http://schemas.openxmlformats.org/officeDocument/2006/relationships/slideLayout" Target="../slideLayouts/slideLayout18.xml"/><Relationship Id="rId6" Type="http://schemas.openxmlformats.org/officeDocument/2006/relationships/hyperlink" Target="https://axon.ars.usda.gov/AFM/Documents/2021-4-5%20Updated%20Personal%20Identifiable%20Information%20(PII)%20Form.pdf#search=pii%20form" TargetMode="External"/><Relationship Id="rId11" Type="http://schemas.openxmlformats.org/officeDocument/2006/relationships/hyperlink" Target="https://axon.ars.usda.gov/Inside%20ARS/AO-Hub/Pages/ARS-Foreign-Visitor-Program.aspx" TargetMode="External"/><Relationship Id="rId5" Type="http://schemas.openxmlformats.org/officeDocument/2006/relationships/hyperlink" Target="https://axon.ars.usda.gov/HRD/Pages/Personnel-Security-and-Suitability-Program.aspx" TargetMode="External"/><Relationship Id="rId15" Type="http://schemas.openxmlformats.org/officeDocument/2006/relationships/hyperlink" Target="https://axon.ars.usda.gov/Employee%20Tools/Pages/Electronic-Forms.aspx" TargetMode="External"/><Relationship Id="rId10" Type="http://schemas.openxmlformats.org/officeDocument/2006/relationships/hyperlink" Target="https://axon.ars.usda.gov/Inside%20ARS/AO-Hub/Documents/SF%2085%20Form-%20Release%20of%20Information.pdf" TargetMode="External"/><Relationship Id="rId4" Type="http://schemas.openxmlformats.org/officeDocument/2006/relationships/hyperlink" Target="https://axon.ars.usda.gov/Inside%20ARS/AO-Hub/Pages/FVFastrack.aspx#:~:text=FVFastrack%20User%20%E2%80%8BGuide%203.4.docx" TargetMode="External"/><Relationship Id="rId9" Type="http://schemas.openxmlformats.org/officeDocument/2006/relationships/hyperlink" Target="https://axon.ars.usda.gov/Inside%20ARS/AO-Hub/Documents/OF%2086C%20Form-Special%20Agreements%20Check%20(SAC).pdf" TargetMode="External"/><Relationship Id="rId14" Type="http://schemas.openxmlformats.org/officeDocument/2006/relationships/hyperlink" Target="https://www.ars.usda.gov/ARSUserFiles/50000000/TRVL/FN_Visitor_Request_Memo%20Example.docx"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axon.ars.usda.gov/Inside%20ARS/AO-Hub/Documents/ARS%20Foreign%20National%20Visitors%20Biographical%20Sketch%20Conversion.pdf" TargetMode="External"/><Relationship Id="rId2" Type="http://schemas.openxmlformats.org/officeDocument/2006/relationships/hyperlink" Target="https://axon.ars.usda.gov/Inside%20ARS/AO-Hub/Pages/ARS-Foreign-Visitor-Program.aspx" TargetMode="External"/><Relationship Id="rId1" Type="http://schemas.openxmlformats.org/officeDocument/2006/relationships/slideLayout" Target="../slideLayouts/slideLayout18.xml"/><Relationship Id="rId4" Type="http://schemas.openxmlformats.org/officeDocument/2006/relationships/hyperlink" Target="https://axon.ars.usda.gov/Inside%20ARS/AO-Hub/Documents/Project%20Information%20for%20ARS%20Foreign%20Visitors%20-%20Fillable.pd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orcid.org/" TargetMode="External"/><Relationship Id="rId2" Type="http://schemas.openxmlformats.org/officeDocument/2006/relationships/image" Target="../media/image14.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7">
            <a:extLst>
              <a:ext uri="{FF2B5EF4-FFF2-40B4-BE49-F238E27FC236}">
                <a16:creationId xmlns:a16="http://schemas.microsoft.com/office/drawing/2014/main" id="{2783C067-F8BF-4755-B516-8A0CD74C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9">
            <a:extLst>
              <a:ext uri="{FF2B5EF4-FFF2-40B4-BE49-F238E27FC236}">
                <a16:creationId xmlns:a16="http://schemas.microsoft.com/office/drawing/2014/main" id="{2ED796EC-E7FF-46DB-B912-FB08BF12A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549A2DAB-B431-487D-95AD-BB0FECB49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alpha val="88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0819F787-32B4-46A8-BC57-C6571BCEE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cxnSp>
        <p:nvCxnSpPr>
          <p:cNvPr id="16" name="Straight Connector 15">
            <a:extLst>
              <a:ext uri="{FF2B5EF4-FFF2-40B4-BE49-F238E27FC236}">
                <a16:creationId xmlns:a16="http://schemas.microsoft.com/office/drawing/2014/main" id="{C5ECDEE1-7093-418F-9CF5-24EEB115C1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045062AF-EB11-4651-BC4A-4DA21768D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Subtitle 2">
            <a:extLst>
              <a:ext uri="{FF2B5EF4-FFF2-40B4-BE49-F238E27FC236}">
                <a16:creationId xmlns:a16="http://schemas.microsoft.com/office/drawing/2014/main" id="{86C1060B-300F-3CE3-E5AA-D8E29791C960}"/>
              </a:ext>
            </a:extLst>
          </p:cNvPr>
          <p:cNvSpPr>
            <a:spLocks noGrp="1"/>
          </p:cNvSpPr>
          <p:nvPr>
            <p:ph type="subTitle" idx="1"/>
          </p:nvPr>
        </p:nvSpPr>
        <p:spPr>
          <a:xfrm>
            <a:off x="1507067" y="4050833"/>
            <a:ext cx="7766936" cy="1096899"/>
          </a:xfrm>
        </p:spPr>
        <p:txBody>
          <a:bodyPr>
            <a:normAutofit/>
          </a:bodyPr>
          <a:lstStyle/>
          <a:p>
            <a:r>
              <a:rPr lang="en-US" dirty="0"/>
              <a:t>By: Deborah Melendez &amp; Christina Brown</a:t>
            </a:r>
          </a:p>
          <a:p>
            <a:r>
              <a:rPr lang="en-US" dirty="0"/>
              <a:t>June 2023</a:t>
            </a:r>
          </a:p>
          <a:p>
            <a:endParaRPr lang="en-US" dirty="0"/>
          </a:p>
        </p:txBody>
      </p:sp>
      <p:sp>
        <p:nvSpPr>
          <p:cNvPr id="2" name="Title 1">
            <a:extLst>
              <a:ext uri="{FF2B5EF4-FFF2-40B4-BE49-F238E27FC236}">
                <a16:creationId xmlns:a16="http://schemas.microsoft.com/office/drawing/2014/main" id="{516860D9-9D47-C0BB-B2B4-4B6F2B36CFCC}"/>
              </a:ext>
            </a:extLst>
          </p:cNvPr>
          <p:cNvSpPr>
            <a:spLocks noGrp="1"/>
          </p:cNvSpPr>
          <p:nvPr>
            <p:ph type="ctrTitle"/>
          </p:nvPr>
        </p:nvSpPr>
        <p:spPr>
          <a:xfrm>
            <a:off x="1507067" y="1397000"/>
            <a:ext cx="7766936" cy="2653836"/>
          </a:xfrm>
        </p:spPr>
        <p:txBody>
          <a:bodyPr>
            <a:normAutofit/>
          </a:bodyPr>
          <a:lstStyle/>
          <a:p>
            <a:r>
              <a:rPr lang="en-US"/>
              <a:t>Foreign National Process</a:t>
            </a:r>
            <a:br>
              <a:rPr lang="en-US"/>
            </a:br>
            <a:endParaRPr lang="en-US" dirty="0"/>
          </a:p>
        </p:txBody>
      </p:sp>
    </p:spTree>
    <p:extLst>
      <p:ext uri="{BB962C8B-B14F-4D97-AF65-F5344CB8AC3E}">
        <p14:creationId xmlns:p14="http://schemas.microsoft.com/office/powerpoint/2010/main" val="2131568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AECF22D2-2B16-C40D-AA90-609B5CD08B3D}"/>
              </a:ext>
            </a:extLst>
          </p:cNvPr>
          <p:cNvSpPr>
            <a:spLocks noGrp="1"/>
          </p:cNvSpPr>
          <p:nvPr>
            <p:ph type="sldNum" sz="quarter" idx="12"/>
          </p:nvPr>
        </p:nvSpPr>
        <p:spPr/>
        <p:txBody>
          <a:bodyPr/>
          <a:lstStyle/>
          <a:p>
            <a:fld id="{48F63A3B-78C7-47BE-AE5E-E10140E04643}" type="slidenum">
              <a:rPr lang="en-US" smtClean="0"/>
              <a:t>10</a:t>
            </a:fld>
            <a:endParaRPr lang="en-US" dirty="0"/>
          </a:p>
        </p:txBody>
      </p:sp>
      <p:sp>
        <p:nvSpPr>
          <p:cNvPr id="2" name="Title 1">
            <a:extLst>
              <a:ext uri="{FF2B5EF4-FFF2-40B4-BE49-F238E27FC236}">
                <a16:creationId xmlns:a16="http://schemas.microsoft.com/office/drawing/2014/main" id="{32CBCCEE-9D9A-7C93-936F-29A1FEAE7A73}"/>
              </a:ext>
            </a:extLst>
          </p:cNvPr>
          <p:cNvSpPr>
            <a:spLocks noGrp="1"/>
          </p:cNvSpPr>
          <p:nvPr>
            <p:ph type="title"/>
          </p:nvPr>
        </p:nvSpPr>
        <p:spPr>
          <a:xfrm>
            <a:off x="677334" y="609600"/>
            <a:ext cx="8596668" cy="883640"/>
          </a:xfrm>
        </p:spPr>
        <p:txBody>
          <a:bodyPr/>
          <a:lstStyle/>
          <a:p>
            <a:r>
              <a:rPr lang="en-US" sz="3600" dirty="0">
                <a:latin typeface="Arial" panose="020B0604020202020204" pitchFamily="34" charset="0"/>
                <a:cs typeface="Arial" panose="020B0604020202020204" pitchFamily="34" charset="0"/>
              </a:rPr>
              <a:t>Biographical Sketch – Section 2</a:t>
            </a:r>
          </a:p>
        </p:txBody>
      </p:sp>
      <p:sp>
        <p:nvSpPr>
          <p:cNvPr id="7" name="TextBox 6">
            <a:extLst>
              <a:ext uri="{FF2B5EF4-FFF2-40B4-BE49-F238E27FC236}">
                <a16:creationId xmlns:a16="http://schemas.microsoft.com/office/drawing/2014/main" id="{D1F3855A-FBAB-7A4A-04EB-FCD650F6A2A0}"/>
              </a:ext>
            </a:extLst>
          </p:cNvPr>
          <p:cNvSpPr txBox="1"/>
          <p:nvPr/>
        </p:nvSpPr>
        <p:spPr>
          <a:xfrm>
            <a:off x="677334" y="3539180"/>
            <a:ext cx="7370762" cy="1877437"/>
          </a:xfrm>
          <a:prstGeom prst="rect">
            <a:avLst/>
          </a:prstGeom>
          <a:noFill/>
        </p:spPr>
        <p:txBody>
          <a:bodyPr wrap="square" rtlCol="0">
            <a:spAutoFit/>
          </a:bodyPr>
          <a:lstStyle/>
          <a:p>
            <a:pPr marL="0" indent="0">
              <a:buNone/>
            </a:pPr>
            <a:r>
              <a:rPr lang="en-US" sz="1600" dirty="0">
                <a:effectLst/>
                <a:latin typeface="Arial" panose="020B0604020202020204" pitchFamily="34" charset="0"/>
                <a:ea typeface="MS PMincho" panose="02020600040205080304" pitchFamily="18" charset="-128"/>
                <a:cs typeface="Arial" panose="020B0604020202020204" pitchFamily="34" charset="0"/>
              </a:rPr>
              <a:t>2a. Primary Organization Name – Name of Unit FN/FV is applying to work.</a:t>
            </a:r>
          </a:p>
          <a:p>
            <a:pPr marL="0" indent="0">
              <a:buNone/>
            </a:pPr>
            <a:endParaRPr lang="en-US" sz="1600" dirty="0">
              <a:latin typeface="Arial" panose="020B0604020202020204" pitchFamily="34" charset="0"/>
              <a:ea typeface="MS PMincho" panose="02020600040205080304" pitchFamily="18" charset="-128"/>
              <a:cs typeface="Arial" panose="020B0604020202020204" pitchFamily="34" charset="0"/>
            </a:endParaRPr>
          </a:p>
          <a:p>
            <a:pPr marL="0" indent="0">
              <a:buNone/>
            </a:pPr>
            <a:r>
              <a:rPr lang="en-US" sz="1600" dirty="0">
                <a:effectLst/>
                <a:latin typeface="Arial" panose="020B0604020202020204" pitchFamily="34" charset="0"/>
                <a:ea typeface="MS PMincho" panose="02020600040205080304" pitchFamily="18" charset="-128"/>
                <a:cs typeface="Arial" panose="020B0604020202020204" pitchFamily="34" charset="0"/>
              </a:rPr>
              <a:t>2b – 2g. Address of Primary Organization (Unit address, not the university address if co-located).</a:t>
            </a:r>
          </a:p>
          <a:p>
            <a:pPr marL="0" indent="0">
              <a:buNone/>
            </a:pPr>
            <a:endParaRPr lang="en-US" sz="1600" dirty="0">
              <a:latin typeface="Arial" panose="020B0604020202020204" pitchFamily="34" charset="0"/>
              <a:ea typeface="MS PMincho" panose="02020600040205080304" pitchFamily="18" charset="-128"/>
              <a:cs typeface="Arial" panose="020B0604020202020204" pitchFamily="34" charset="0"/>
            </a:endParaRPr>
          </a:p>
          <a:p>
            <a:pPr marL="0" indent="0">
              <a:buNone/>
            </a:pPr>
            <a:r>
              <a:rPr lang="en-US" sz="1600" dirty="0">
                <a:effectLst/>
                <a:latin typeface="Arial" panose="020B0604020202020204" pitchFamily="34" charset="0"/>
                <a:ea typeface="MS PMincho" panose="02020600040205080304" pitchFamily="18" charset="-128"/>
                <a:cs typeface="Arial" panose="020B0604020202020204" pitchFamily="34" charset="0"/>
              </a:rPr>
              <a:t>2h. Is project virtual? – Simple Yes or No drop down selection.</a:t>
            </a:r>
            <a:endParaRPr lang="en-US" sz="1800" dirty="0">
              <a:effectLst/>
              <a:latin typeface="Arial" panose="020B0604020202020204" pitchFamily="34" charset="0"/>
              <a:ea typeface="MS PMincho" panose="02020600040205080304" pitchFamily="18" charset="-128"/>
              <a:cs typeface="Arial" panose="020B0604020202020204" pitchFamily="34" charset="0"/>
            </a:endParaRPr>
          </a:p>
          <a:p>
            <a:pPr marL="0" indent="0">
              <a:buNone/>
            </a:pPr>
            <a:endParaRPr lang="en-US" dirty="0"/>
          </a:p>
        </p:txBody>
      </p:sp>
      <p:pic>
        <p:nvPicPr>
          <p:cNvPr id="4" name="Picture 3">
            <a:extLst>
              <a:ext uri="{FF2B5EF4-FFF2-40B4-BE49-F238E27FC236}">
                <a16:creationId xmlns:a16="http://schemas.microsoft.com/office/drawing/2014/main" id="{88FA2BBA-5B7F-E937-B2D9-10767410A885}"/>
              </a:ext>
            </a:extLst>
          </p:cNvPr>
          <p:cNvPicPr>
            <a:picLocks noChangeAspect="1"/>
          </p:cNvPicPr>
          <p:nvPr/>
        </p:nvPicPr>
        <p:blipFill>
          <a:blip r:embed="rId2"/>
          <a:stretch>
            <a:fillRect/>
          </a:stretch>
        </p:blipFill>
        <p:spPr>
          <a:xfrm>
            <a:off x="677334" y="1258825"/>
            <a:ext cx="6658904" cy="1924319"/>
          </a:xfrm>
          <a:prstGeom prst="rect">
            <a:avLst/>
          </a:prstGeom>
        </p:spPr>
      </p:pic>
    </p:spTree>
    <p:extLst>
      <p:ext uri="{BB962C8B-B14F-4D97-AF65-F5344CB8AC3E}">
        <p14:creationId xmlns:p14="http://schemas.microsoft.com/office/powerpoint/2010/main" val="1065918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AECF22D2-2B16-C40D-AA90-609B5CD08B3D}"/>
              </a:ext>
            </a:extLst>
          </p:cNvPr>
          <p:cNvSpPr>
            <a:spLocks noGrp="1"/>
          </p:cNvSpPr>
          <p:nvPr>
            <p:ph type="sldNum" sz="quarter" idx="12"/>
          </p:nvPr>
        </p:nvSpPr>
        <p:spPr/>
        <p:txBody>
          <a:bodyPr/>
          <a:lstStyle/>
          <a:p>
            <a:fld id="{48F63A3B-78C7-47BE-AE5E-E10140E04643}" type="slidenum">
              <a:rPr lang="en-US" smtClean="0"/>
              <a:t>11</a:t>
            </a:fld>
            <a:endParaRPr lang="en-US" dirty="0"/>
          </a:p>
        </p:txBody>
      </p:sp>
      <p:sp>
        <p:nvSpPr>
          <p:cNvPr id="2" name="Title 1">
            <a:extLst>
              <a:ext uri="{FF2B5EF4-FFF2-40B4-BE49-F238E27FC236}">
                <a16:creationId xmlns:a16="http://schemas.microsoft.com/office/drawing/2014/main" id="{32CBCCEE-9D9A-7C93-936F-29A1FEAE7A73}"/>
              </a:ext>
            </a:extLst>
          </p:cNvPr>
          <p:cNvSpPr>
            <a:spLocks noGrp="1"/>
          </p:cNvSpPr>
          <p:nvPr>
            <p:ph type="title"/>
          </p:nvPr>
        </p:nvSpPr>
        <p:spPr>
          <a:xfrm>
            <a:off x="677334" y="609600"/>
            <a:ext cx="8596668" cy="883640"/>
          </a:xfrm>
        </p:spPr>
        <p:txBody>
          <a:bodyPr/>
          <a:lstStyle/>
          <a:p>
            <a:r>
              <a:rPr lang="en-US" sz="3600" dirty="0">
                <a:latin typeface="Arial" panose="020B0604020202020204" pitchFamily="34" charset="0"/>
                <a:cs typeface="Arial" panose="020B0604020202020204" pitchFamily="34" charset="0"/>
              </a:rPr>
              <a:t>Biographical Sketch – Section 3</a:t>
            </a:r>
          </a:p>
        </p:txBody>
      </p:sp>
      <p:sp>
        <p:nvSpPr>
          <p:cNvPr id="7" name="TextBox 6">
            <a:extLst>
              <a:ext uri="{FF2B5EF4-FFF2-40B4-BE49-F238E27FC236}">
                <a16:creationId xmlns:a16="http://schemas.microsoft.com/office/drawing/2014/main" id="{D1F3855A-FBAB-7A4A-04EB-FCD650F6A2A0}"/>
              </a:ext>
            </a:extLst>
          </p:cNvPr>
          <p:cNvSpPr txBox="1"/>
          <p:nvPr/>
        </p:nvSpPr>
        <p:spPr>
          <a:xfrm>
            <a:off x="677334" y="3335980"/>
            <a:ext cx="7370762" cy="3816429"/>
          </a:xfrm>
          <a:prstGeom prst="rect">
            <a:avLst/>
          </a:prstGeom>
          <a:noFill/>
        </p:spPr>
        <p:txBody>
          <a:bodyPr wrap="square" rtlCol="0">
            <a:spAutoFit/>
          </a:bodyPr>
          <a:lstStyle/>
          <a:p>
            <a:pPr marL="0" indent="0">
              <a:buNone/>
            </a:pPr>
            <a:r>
              <a:rPr lang="en-US" sz="1600" dirty="0">
                <a:effectLst/>
                <a:latin typeface="Arial" panose="020B0604020202020204" pitchFamily="34" charset="0"/>
                <a:ea typeface="MS PMincho" panose="02020600040205080304" pitchFamily="18" charset="-128"/>
                <a:cs typeface="Arial" panose="020B0604020202020204" pitchFamily="34" charset="0"/>
              </a:rPr>
              <a:t>Reverse Chronological Order </a:t>
            </a:r>
            <a:r>
              <a:rPr lang="en-US" sz="1600" b="1" dirty="0">
                <a:effectLst/>
                <a:latin typeface="Arial" panose="020B0604020202020204" pitchFamily="34" charset="0"/>
                <a:ea typeface="MS PMincho" panose="02020600040205080304" pitchFamily="18" charset="-128"/>
                <a:cs typeface="Arial" panose="020B0604020202020204" pitchFamily="34" charset="0"/>
              </a:rPr>
              <a:t>(Newest First)</a:t>
            </a:r>
          </a:p>
          <a:p>
            <a:pPr marL="0" indent="0">
              <a:buNone/>
            </a:pPr>
            <a:endParaRPr lang="en-US" sz="1600" dirty="0">
              <a:effectLst/>
              <a:latin typeface="Arial" panose="020B0604020202020204" pitchFamily="34" charset="0"/>
              <a:ea typeface="MS PMincho" panose="02020600040205080304" pitchFamily="18" charset="-128"/>
              <a:cs typeface="Arial" panose="020B0604020202020204" pitchFamily="34" charset="0"/>
            </a:endParaRPr>
          </a:p>
          <a:p>
            <a:pPr marL="0" indent="0">
              <a:buNone/>
            </a:pPr>
            <a:r>
              <a:rPr lang="en-US" sz="1600" dirty="0">
                <a:effectLst/>
                <a:latin typeface="Arial" panose="020B0604020202020204" pitchFamily="34" charset="0"/>
                <a:ea typeface="MS PMincho" panose="02020600040205080304" pitchFamily="18" charset="-128"/>
                <a:cs typeface="Arial" panose="020B0604020202020204" pitchFamily="34" charset="0"/>
              </a:rPr>
              <a:t>3a. Name of Organization – This mainly will be the name of the Universities of degrees that are or will be obtained</a:t>
            </a:r>
          </a:p>
          <a:p>
            <a:pPr marL="0" indent="0">
              <a:buNone/>
            </a:pPr>
            <a:endParaRPr lang="en-US" sz="1600" dirty="0">
              <a:latin typeface="Arial" panose="020B0604020202020204" pitchFamily="34" charset="0"/>
              <a:ea typeface="MS PMincho" panose="02020600040205080304" pitchFamily="18" charset="-128"/>
              <a:cs typeface="Arial" panose="020B0604020202020204" pitchFamily="34" charset="0"/>
            </a:endParaRPr>
          </a:p>
          <a:p>
            <a:pPr marL="0" indent="0">
              <a:buNone/>
            </a:pPr>
            <a:r>
              <a:rPr lang="en-US" sz="1600" dirty="0">
                <a:latin typeface="Arial" panose="020B0604020202020204" pitchFamily="34" charset="0"/>
                <a:ea typeface="MS PMincho" panose="02020600040205080304" pitchFamily="18" charset="-128"/>
                <a:cs typeface="Arial" panose="020B0604020202020204" pitchFamily="34" charset="0"/>
              </a:rPr>
              <a:t>3b – 3d. Address Information of Organization listed in 3a. </a:t>
            </a:r>
          </a:p>
          <a:p>
            <a:pPr marL="0" indent="0">
              <a:buNone/>
            </a:pPr>
            <a:endParaRPr lang="en-US" sz="1600" dirty="0">
              <a:effectLst/>
              <a:latin typeface="Arial" panose="020B0604020202020204" pitchFamily="34" charset="0"/>
              <a:ea typeface="MS PMincho" panose="02020600040205080304" pitchFamily="18" charset="-128"/>
              <a:cs typeface="Arial" panose="020B0604020202020204" pitchFamily="34" charset="0"/>
            </a:endParaRPr>
          </a:p>
          <a:p>
            <a:pPr marL="0" indent="0">
              <a:buNone/>
            </a:pPr>
            <a:r>
              <a:rPr lang="en-US" sz="1600" dirty="0">
                <a:latin typeface="Arial" panose="020B0604020202020204" pitchFamily="34" charset="0"/>
                <a:ea typeface="MS PMincho" panose="02020600040205080304" pitchFamily="18" charset="-128"/>
                <a:cs typeface="Arial" panose="020B0604020202020204" pitchFamily="34" charset="0"/>
              </a:rPr>
              <a:t>3e. Degree Received or Degree that will be received</a:t>
            </a:r>
          </a:p>
          <a:p>
            <a:pPr marL="0" indent="0">
              <a:buNone/>
            </a:pPr>
            <a:endParaRPr lang="en-US" sz="1600" dirty="0">
              <a:effectLst/>
              <a:latin typeface="Arial" panose="020B0604020202020204" pitchFamily="34" charset="0"/>
              <a:ea typeface="MS PMincho" panose="02020600040205080304" pitchFamily="18" charset="-128"/>
              <a:cs typeface="Arial" panose="020B0604020202020204" pitchFamily="34" charset="0"/>
            </a:endParaRPr>
          </a:p>
          <a:p>
            <a:pPr marL="0" indent="0">
              <a:buNone/>
            </a:pPr>
            <a:r>
              <a:rPr lang="en-US" sz="1600" dirty="0">
                <a:latin typeface="Arial" panose="020B0604020202020204" pitchFamily="34" charset="0"/>
                <a:ea typeface="MS PMincho" panose="02020600040205080304" pitchFamily="18" charset="-128"/>
                <a:cs typeface="Arial" panose="020B0604020202020204" pitchFamily="34" charset="0"/>
              </a:rPr>
              <a:t>3f. Year Award – This is the year that the degree is received or will be received</a:t>
            </a:r>
          </a:p>
          <a:p>
            <a:pPr marL="0" indent="0">
              <a:buNone/>
            </a:pPr>
            <a:endParaRPr lang="en-US" sz="1600" dirty="0">
              <a:latin typeface="Arial" panose="020B0604020202020204" pitchFamily="34" charset="0"/>
              <a:ea typeface="MS PMincho" panose="02020600040205080304" pitchFamily="18" charset="-128"/>
              <a:cs typeface="Arial" panose="020B0604020202020204" pitchFamily="34" charset="0"/>
            </a:endParaRPr>
          </a:p>
          <a:p>
            <a:pPr marL="0" indent="0">
              <a:buNone/>
            </a:pPr>
            <a:r>
              <a:rPr lang="en-US" sz="1600" dirty="0">
                <a:latin typeface="Arial" panose="020B0604020202020204" pitchFamily="34" charset="0"/>
                <a:ea typeface="MS PMincho" panose="02020600040205080304" pitchFamily="18" charset="-128"/>
                <a:cs typeface="Arial" panose="020B0604020202020204" pitchFamily="34" charset="0"/>
              </a:rPr>
              <a:t>3g. Field of Study – Name of Major and/or Minor of the study</a:t>
            </a:r>
          </a:p>
          <a:p>
            <a:pPr marL="0" indent="0">
              <a:buNone/>
            </a:pPr>
            <a:endParaRPr lang="en-US" sz="1600" dirty="0">
              <a:effectLst/>
              <a:latin typeface="Arial" panose="020B0604020202020204" pitchFamily="34" charset="0"/>
              <a:ea typeface="MS PMincho" panose="02020600040205080304" pitchFamily="18" charset="-128"/>
              <a:cs typeface="Arial" panose="020B0604020202020204" pitchFamily="34" charset="0"/>
            </a:endParaRPr>
          </a:p>
          <a:p>
            <a:pPr marL="0" indent="0">
              <a:buNone/>
            </a:pPr>
            <a:r>
              <a:rPr lang="en-US" sz="1600" dirty="0">
                <a:latin typeface="Arial" panose="020B0604020202020204" pitchFamily="34" charset="0"/>
                <a:ea typeface="MS PMincho" panose="02020600040205080304" pitchFamily="18" charset="-128"/>
                <a:cs typeface="Arial" panose="020B0604020202020204" pitchFamily="34" charset="0"/>
              </a:rPr>
              <a:t>Space for multiple information/organizations – do not have to use all blocks</a:t>
            </a:r>
            <a:endParaRPr lang="en-US" sz="1800" dirty="0">
              <a:effectLst/>
              <a:latin typeface="Arial" panose="020B0604020202020204" pitchFamily="34" charset="0"/>
              <a:ea typeface="MS PMincho" panose="02020600040205080304" pitchFamily="18" charset="-128"/>
              <a:cs typeface="Arial" panose="020B0604020202020204" pitchFamily="34" charset="0"/>
            </a:endParaRPr>
          </a:p>
          <a:p>
            <a:pPr marL="0" indent="0">
              <a:buNone/>
            </a:pPr>
            <a:endParaRPr lang="en-US" dirty="0"/>
          </a:p>
        </p:txBody>
      </p:sp>
      <p:pic>
        <p:nvPicPr>
          <p:cNvPr id="5" name="Picture 4">
            <a:extLst>
              <a:ext uri="{FF2B5EF4-FFF2-40B4-BE49-F238E27FC236}">
                <a16:creationId xmlns:a16="http://schemas.microsoft.com/office/drawing/2014/main" id="{14134056-9A0C-8AA5-C657-2AA024532A77}"/>
              </a:ext>
            </a:extLst>
          </p:cNvPr>
          <p:cNvPicPr>
            <a:picLocks noChangeAspect="1"/>
          </p:cNvPicPr>
          <p:nvPr/>
        </p:nvPicPr>
        <p:blipFill>
          <a:blip r:embed="rId2"/>
          <a:stretch>
            <a:fillRect/>
          </a:stretch>
        </p:blipFill>
        <p:spPr>
          <a:xfrm>
            <a:off x="603443" y="1214588"/>
            <a:ext cx="6754168" cy="1971950"/>
          </a:xfrm>
          <a:prstGeom prst="rect">
            <a:avLst/>
          </a:prstGeom>
        </p:spPr>
      </p:pic>
    </p:spTree>
    <p:extLst>
      <p:ext uri="{BB962C8B-B14F-4D97-AF65-F5344CB8AC3E}">
        <p14:creationId xmlns:p14="http://schemas.microsoft.com/office/powerpoint/2010/main" val="13805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AECF22D2-2B16-C40D-AA90-609B5CD08B3D}"/>
              </a:ext>
            </a:extLst>
          </p:cNvPr>
          <p:cNvSpPr>
            <a:spLocks noGrp="1"/>
          </p:cNvSpPr>
          <p:nvPr>
            <p:ph type="sldNum" sz="quarter" idx="12"/>
          </p:nvPr>
        </p:nvSpPr>
        <p:spPr/>
        <p:txBody>
          <a:bodyPr/>
          <a:lstStyle/>
          <a:p>
            <a:fld id="{48F63A3B-78C7-47BE-AE5E-E10140E04643}" type="slidenum">
              <a:rPr lang="en-US" smtClean="0"/>
              <a:t>12</a:t>
            </a:fld>
            <a:endParaRPr lang="en-US" dirty="0"/>
          </a:p>
        </p:txBody>
      </p:sp>
      <p:sp>
        <p:nvSpPr>
          <p:cNvPr id="2" name="Title 1">
            <a:extLst>
              <a:ext uri="{FF2B5EF4-FFF2-40B4-BE49-F238E27FC236}">
                <a16:creationId xmlns:a16="http://schemas.microsoft.com/office/drawing/2014/main" id="{32CBCCEE-9D9A-7C93-936F-29A1FEAE7A73}"/>
              </a:ext>
            </a:extLst>
          </p:cNvPr>
          <p:cNvSpPr>
            <a:spLocks noGrp="1"/>
          </p:cNvSpPr>
          <p:nvPr>
            <p:ph type="title"/>
          </p:nvPr>
        </p:nvSpPr>
        <p:spPr>
          <a:xfrm>
            <a:off x="677334" y="469986"/>
            <a:ext cx="8596668" cy="883640"/>
          </a:xfrm>
        </p:spPr>
        <p:txBody>
          <a:bodyPr/>
          <a:lstStyle/>
          <a:p>
            <a:r>
              <a:rPr lang="en-US" sz="3600" dirty="0">
                <a:latin typeface="Arial" panose="020B0604020202020204" pitchFamily="34" charset="0"/>
                <a:cs typeface="Arial" panose="020B0604020202020204" pitchFamily="34" charset="0"/>
              </a:rPr>
              <a:t>Biographical Sketch – Section 4</a:t>
            </a:r>
          </a:p>
        </p:txBody>
      </p:sp>
      <p:sp>
        <p:nvSpPr>
          <p:cNvPr id="7" name="TextBox 6">
            <a:extLst>
              <a:ext uri="{FF2B5EF4-FFF2-40B4-BE49-F238E27FC236}">
                <a16:creationId xmlns:a16="http://schemas.microsoft.com/office/drawing/2014/main" id="{D1F3855A-FBAB-7A4A-04EB-FCD650F6A2A0}"/>
              </a:ext>
            </a:extLst>
          </p:cNvPr>
          <p:cNvSpPr txBox="1"/>
          <p:nvPr/>
        </p:nvSpPr>
        <p:spPr>
          <a:xfrm>
            <a:off x="677334" y="3335980"/>
            <a:ext cx="7370762" cy="3816429"/>
          </a:xfrm>
          <a:prstGeom prst="rect">
            <a:avLst/>
          </a:prstGeom>
          <a:noFill/>
        </p:spPr>
        <p:txBody>
          <a:bodyPr wrap="square" rtlCol="0">
            <a:spAutoFit/>
          </a:bodyPr>
          <a:lstStyle/>
          <a:p>
            <a:pPr marL="0" indent="0">
              <a:buNone/>
            </a:pPr>
            <a:r>
              <a:rPr lang="en-US" sz="1400" dirty="0">
                <a:effectLst/>
                <a:latin typeface="Arial" panose="020B0604020202020204" pitchFamily="34" charset="0"/>
                <a:ea typeface="MS PMincho" panose="02020600040205080304" pitchFamily="18" charset="-128"/>
                <a:cs typeface="Arial" panose="020B0604020202020204" pitchFamily="34" charset="0"/>
              </a:rPr>
              <a:t>Reverse Chronological Order </a:t>
            </a:r>
            <a:r>
              <a:rPr lang="en-US" sz="1400" b="1" dirty="0">
                <a:effectLst/>
                <a:latin typeface="Arial" panose="020B0604020202020204" pitchFamily="34" charset="0"/>
                <a:ea typeface="MS PMincho" panose="02020600040205080304" pitchFamily="18" charset="-128"/>
                <a:cs typeface="Arial" panose="020B0604020202020204" pitchFamily="34" charset="0"/>
              </a:rPr>
              <a:t>(Newest First) – 10 Appointments MAX</a:t>
            </a:r>
          </a:p>
          <a:p>
            <a:pPr marL="0" indent="0">
              <a:buNone/>
            </a:pPr>
            <a:endParaRPr lang="en-US" sz="1400" dirty="0">
              <a:effectLst/>
              <a:latin typeface="Arial" panose="020B0604020202020204" pitchFamily="34" charset="0"/>
              <a:ea typeface="MS PMincho" panose="02020600040205080304" pitchFamily="18" charset="-128"/>
              <a:cs typeface="Arial" panose="020B0604020202020204" pitchFamily="34" charset="0"/>
            </a:endParaRPr>
          </a:p>
          <a:p>
            <a:pPr marL="0" indent="0">
              <a:buNone/>
            </a:pPr>
            <a:r>
              <a:rPr lang="en-US" sz="1400" dirty="0">
                <a:latin typeface="Arial" panose="020B0604020202020204" pitchFamily="34" charset="0"/>
                <a:ea typeface="MS PMincho" panose="02020600040205080304" pitchFamily="18" charset="-128"/>
                <a:cs typeface="Arial" panose="020B0604020202020204" pitchFamily="34" charset="0"/>
              </a:rPr>
              <a:t>4</a:t>
            </a:r>
            <a:r>
              <a:rPr lang="en-US" sz="1400" dirty="0">
                <a:effectLst/>
                <a:latin typeface="Arial" panose="020B0604020202020204" pitchFamily="34" charset="0"/>
                <a:ea typeface="MS PMincho" panose="02020600040205080304" pitchFamily="18" charset="-128"/>
                <a:cs typeface="Arial" panose="020B0604020202020204" pitchFamily="34" charset="0"/>
              </a:rPr>
              <a:t>a. Name of Organization – Be the name of where the FN/FV has held any type of appointment/position</a:t>
            </a:r>
          </a:p>
          <a:p>
            <a:pPr marL="0" indent="0">
              <a:buNone/>
            </a:pPr>
            <a:endParaRPr lang="en-US" sz="1400" dirty="0">
              <a:latin typeface="Arial" panose="020B0604020202020204" pitchFamily="34" charset="0"/>
              <a:ea typeface="MS PMincho" panose="02020600040205080304" pitchFamily="18" charset="-128"/>
              <a:cs typeface="Arial" panose="020B0604020202020204" pitchFamily="34" charset="0"/>
            </a:endParaRPr>
          </a:p>
          <a:p>
            <a:pPr marL="0" indent="0">
              <a:buNone/>
            </a:pPr>
            <a:r>
              <a:rPr lang="en-US" sz="1400" dirty="0">
                <a:effectLst/>
                <a:latin typeface="Arial" panose="020B0604020202020204" pitchFamily="34" charset="0"/>
                <a:ea typeface="MS PMincho" panose="02020600040205080304" pitchFamily="18" charset="-128"/>
                <a:cs typeface="Arial" panose="020B0604020202020204" pitchFamily="34" charset="0"/>
              </a:rPr>
              <a:t>4b. Department – Name of the department (if applicable), where a FN/FV held appointment (e.g. University of Wisconsin – Madison would be the name of the organization, name of department – Department of Horticulture)</a:t>
            </a:r>
          </a:p>
          <a:p>
            <a:pPr marL="0" indent="0">
              <a:buNone/>
            </a:pPr>
            <a:endParaRPr lang="en-US" sz="1400" dirty="0">
              <a:latin typeface="Arial" panose="020B0604020202020204" pitchFamily="34" charset="0"/>
              <a:ea typeface="MS PMincho" panose="02020600040205080304" pitchFamily="18" charset="-128"/>
              <a:cs typeface="Arial" panose="020B0604020202020204" pitchFamily="34" charset="0"/>
            </a:endParaRPr>
          </a:p>
          <a:p>
            <a:pPr marL="0" indent="0">
              <a:buNone/>
            </a:pPr>
            <a:r>
              <a:rPr lang="en-US" sz="1400" dirty="0">
                <a:effectLst/>
                <a:latin typeface="Arial" panose="020B0604020202020204" pitchFamily="34" charset="0"/>
                <a:ea typeface="MS PMincho" panose="02020600040205080304" pitchFamily="18" charset="-128"/>
                <a:cs typeface="Arial" panose="020B0604020202020204" pitchFamily="34" charset="0"/>
              </a:rPr>
              <a:t>4c.-4e. General Address information for Name of Organization</a:t>
            </a:r>
          </a:p>
          <a:p>
            <a:pPr marL="0" indent="0">
              <a:buNone/>
            </a:pPr>
            <a:endParaRPr lang="en-US" sz="1400" dirty="0">
              <a:effectLst/>
              <a:latin typeface="Arial" panose="020B0604020202020204" pitchFamily="34" charset="0"/>
              <a:ea typeface="MS PMincho" panose="02020600040205080304" pitchFamily="18" charset="-128"/>
              <a:cs typeface="Arial" panose="020B0604020202020204" pitchFamily="34" charset="0"/>
            </a:endParaRPr>
          </a:p>
          <a:p>
            <a:pPr marL="0" indent="0">
              <a:buNone/>
            </a:pPr>
            <a:r>
              <a:rPr lang="en-US" sz="1400" dirty="0">
                <a:latin typeface="Arial" panose="020B0604020202020204" pitchFamily="34" charset="0"/>
                <a:ea typeface="MS PMincho" panose="02020600040205080304" pitchFamily="18" charset="-128"/>
                <a:cs typeface="Arial" panose="020B0604020202020204" pitchFamily="34" charset="0"/>
              </a:rPr>
              <a:t>4g. – Start date of appointment/position </a:t>
            </a:r>
          </a:p>
          <a:p>
            <a:pPr marL="0" indent="0">
              <a:buNone/>
            </a:pPr>
            <a:endParaRPr lang="en-US" sz="1400" dirty="0">
              <a:effectLst/>
              <a:latin typeface="Arial" panose="020B0604020202020204" pitchFamily="34" charset="0"/>
              <a:ea typeface="MS PMincho" panose="02020600040205080304" pitchFamily="18" charset="-128"/>
              <a:cs typeface="Arial" panose="020B0604020202020204" pitchFamily="34" charset="0"/>
            </a:endParaRPr>
          </a:p>
          <a:p>
            <a:pPr marL="0" indent="0">
              <a:buNone/>
            </a:pPr>
            <a:r>
              <a:rPr lang="en-US" sz="1400" dirty="0">
                <a:latin typeface="Arial" panose="020B0604020202020204" pitchFamily="34" charset="0"/>
                <a:ea typeface="MS PMincho" panose="02020600040205080304" pitchFamily="18" charset="-128"/>
                <a:cs typeface="Arial" panose="020B0604020202020204" pitchFamily="34" charset="0"/>
              </a:rPr>
              <a:t>4h. – End date of appointment/position – if current, use projected end date</a:t>
            </a:r>
          </a:p>
          <a:p>
            <a:pPr marL="0" indent="0">
              <a:buNone/>
            </a:pPr>
            <a:endParaRPr lang="en-US" sz="1400" dirty="0">
              <a:effectLst/>
              <a:latin typeface="Arial" panose="020B0604020202020204" pitchFamily="34" charset="0"/>
              <a:ea typeface="MS PMincho" panose="02020600040205080304" pitchFamily="18" charset="-128"/>
              <a:cs typeface="Arial" panose="020B0604020202020204" pitchFamily="34" charset="0"/>
            </a:endParaRPr>
          </a:p>
          <a:p>
            <a:pPr marL="0" indent="0">
              <a:buNone/>
            </a:pPr>
            <a:r>
              <a:rPr lang="en-US" sz="1400" dirty="0">
                <a:latin typeface="Arial" panose="020B0604020202020204" pitchFamily="34" charset="0"/>
                <a:ea typeface="MS PMincho" panose="02020600040205080304" pitchFamily="18" charset="-128"/>
                <a:cs typeface="Arial" panose="020B0604020202020204" pitchFamily="34" charset="0"/>
              </a:rPr>
              <a:t>Space for multiple information/organizations – do not have to use all blocks</a:t>
            </a:r>
            <a:endParaRPr lang="en-US" sz="1400" dirty="0">
              <a:effectLst/>
              <a:latin typeface="Arial" panose="020B0604020202020204" pitchFamily="34" charset="0"/>
              <a:ea typeface="MS PMincho" panose="02020600040205080304" pitchFamily="18" charset="-128"/>
              <a:cs typeface="Arial" panose="020B0604020202020204" pitchFamily="34" charset="0"/>
            </a:endParaRPr>
          </a:p>
          <a:p>
            <a:pPr marL="0" indent="0">
              <a:buNone/>
            </a:pPr>
            <a:endParaRPr lang="en-US" dirty="0"/>
          </a:p>
        </p:txBody>
      </p:sp>
      <p:pic>
        <p:nvPicPr>
          <p:cNvPr id="4" name="Picture 3">
            <a:extLst>
              <a:ext uri="{FF2B5EF4-FFF2-40B4-BE49-F238E27FC236}">
                <a16:creationId xmlns:a16="http://schemas.microsoft.com/office/drawing/2014/main" id="{A78EE345-08B3-D6EA-9860-FF1647941ED5}"/>
              </a:ext>
            </a:extLst>
          </p:cNvPr>
          <p:cNvPicPr>
            <a:picLocks noChangeAspect="1"/>
          </p:cNvPicPr>
          <p:nvPr/>
        </p:nvPicPr>
        <p:blipFill>
          <a:blip r:embed="rId2"/>
          <a:stretch>
            <a:fillRect/>
          </a:stretch>
        </p:blipFill>
        <p:spPr>
          <a:xfrm>
            <a:off x="677334" y="1163977"/>
            <a:ext cx="6706536" cy="2172003"/>
          </a:xfrm>
          <a:prstGeom prst="rect">
            <a:avLst/>
          </a:prstGeom>
        </p:spPr>
      </p:pic>
    </p:spTree>
    <p:extLst>
      <p:ext uri="{BB962C8B-B14F-4D97-AF65-F5344CB8AC3E}">
        <p14:creationId xmlns:p14="http://schemas.microsoft.com/office/powerpoint/2010/main" val="147238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AECF22D2-2B16-C40D-AA90-609B5CD08B3D}"/>
              </a:ext>
            </a:extLst>
          </p:cNvPr>
          <p:cNvSpPr>
            <a:spLocks noGrp="1"/>
          </p:cNvSpPr>
          <p:nvPr>
            <p:ph type="sldNum" sz="quarter" idx="12"/>
          </p:nvPr>
        </p:nvSpPr>
        <p:spPr/>
        <p:txBody>
          <a:bodyPr/>
          <a:lstStyle/>
          <a:p>
            <a:fld id="{48F63A3B-78C7-47BE-AE5E-E10140E04643}" type="slidenum">
              <a:rPr lang="en-US" smtClean="0"/>
              <a:t>13</a:t>
            </a:fld>
            <a:endParaRPr lang="en-US" dirty="0"/>
          </a:p>
        </p:txBody>
      </p:sp>
      <p:sp>
        <p:nvSpPr>
          <p:cNvPr id="2" name="Title 1">
            <a:extLst>
              <a:ext uri="{FF2B5EF4-FFF2-40B4-BE49-F238E27FC236}">
                <a16:creationId xmlns:a16="http://schemas.microsoft.com/office/drawing/2014/main" id="{32CBCCEE-9D9A-7C93-936F-29A1FEAE7A73}"/>
              </a:ext>
            </a:extLst>
          </p:cNvPr>
          <p:cNvSpPr>
            <a:spLocks noGrp="1"/>
          </p:cNvSpPr>
          <p:nvPr>
            <p:ph type="title"/>
          </p:nvPr>
        </p:nvSpPr>
        <p:spPr>
          <a:xfrm>
            <a:off x="720936" y="352540"/>
            <a:ext cx="8596668" cy="883640"/>
          </a:xfrm>
        </p:spPr>
        <p:txBody>
          <a:bodyPr/>
          <a:lstStyle/>
          <a:p>
            <a:r>
              <a:rPr lang="en-US" sz="3600" dirty="0">
                <a:latin typeface="Arial" panose="020B0604020202020204" pitchFamily="34" charset="0"/>
                <a:cs typeface="Arial" panose="020B0604020202020204" pitchFamily="34" charset="0"/>
              </a:rPr>
              <a:t>Biographical Sketch – Section 5</a:t>
            </a:r>
          </a:p>
        </p:txBody>
      </p:sp>
      <p:sp>
        <p:nvSpPr>
          <p:cNvPr id="7" name="TextBox 6">
            <a:extLst>
              <a:ext uri="{FF2B5EF4-FFF2-40B4-BE49-F238E27FC236}">
                <a16:creationId xmlns:a16="http://schemas.microsoft.com/office/drawing/2014/main" id="{D1F3855A-FBAB-7A4A-04EB-FCD650F6A2A0}"/>
              </a:ext>
            </a:extLst>
          </p:cNvPr>
          <p:cNvSpPr txBox="1"/>
          <p:nvPr/>
        </p:nvSpPr>
        <p:spPr>
          <a:xfrm>
            <a:off x="720936" y="3623418"/>
            <a:ext cx="7370762" cy="2677656"/>
          </a:xfrm>
          <a:prstGeom prst="rect">
            <a:avLst/>
          </a:prstGeom>
          <a:noFill/>
        </p:spPr>
        <p:txBody>
          <a:bodyPr wrap="square" rtlCol="0">
            <a:spAutoFit/>
          </a:bodyPr>
          <a:lstStyle/>
          <a:p>
            <a:pPr marL="285750" indent="-285750">
              <a:buFont typeface="Arial" panose="020B0604020202020204" pitchFamily="34" charset="0"/>
              <a:buChar char="•"/>
            </a:pPr>
            <a:r>
              <a:rPr lang="en-US" sz="1400" dirty="0"/>
              <a:t>List publications in reverse chronological order (</a:t>
            </a:r>
            <a:r>
              <a:rPr lang="en-US" sz="1400" b="1" dirty="0"/>
              <a:t>newest first)</a:t>
            </a:r>
            <a:r>
              <a:rPr lang="en-US" sz="1400" dirty="0"/>
              <a:t> with all authors in proper order. Give full references including journal, volume and complete pagination. List only those already published or accepted by the publishing agent. For multiauthor documents, </a:t>
            </a:r>
            <a:r>
              <a:rPr lang="en-US" sz="1400" b="1" dirty="0"/>
              <a:t>bold your name</a:t>
            </a:r>
            <a:r>
              <a:rPr lang="en-US" sz="1400" dirty="0"/>
              <a:t>. </a:t>
            </a:r>
          </a:p>
          <a:p>
            <a:pPr marL="0" indent="0">
              <a:buNone/>
            </a:pPr>
            <a:endParaRPr lang="en-US" sz="1400" dirty="0"/>
          </a:p>
          <a:p>
            <a:pPr marL="0" indent="0">
              <a:buNone/>
            </a:pPr>
            <a:r>
              <a:rPr lang="en-US" sz="1400" dirty="0"/>
              <a:t>Examples: </a:t>
            </a:r>
          </a:p>
          <a:p>
            <a:pPr marL="342900" indent="-342900">
              <a:buAutoNum type="arabicPeriod"/>
            </a:pPr>
            <a:r>
              <a:rPr lang="en-US" sz="1400" b="1" dirty="0"/>
              <a:t>Jones, K.C. </a:t>
            </a:r>
            <a:r>
              <a:rPr lang="en-US" sz="1400" dirty="0"/>
              <a:t>and Griswold, C.W. U.S. Patent Number 5,999,999. System for plastic materials application in dryland irrigation canals. September 2016. </a:t>
            </a:r>
          </a:p>
          <a:p>
            <a:pPr marL="342900" indent="-342900">
              <a:buAutoNum type="arabicPeriod"/>
            </a:pPr>
            <a:r>
              <a:rPr lang="en-US" sz="1400" dirty="0"/>
              <a:t>Jones, K.C. Cotton Crops of Texas, pp. 78–94. In Brown, D.F. and Black, J.R. (eds.) Cotton of the South. New York: Simplex. 328 pp. 2015. (Book Chapter) </a:t>
            </a:r>
          </a:p>
          <a:p>
            <a:pPr marL="342900" indent="-342900">
              <a:buAutoNum type="arabicPeriod"/>
            </a:pPr>
            <a:r>
              <a:rPr lang="en-US" sz="1400" dirty="0"/>
              <a:t>Emerson, R.W. and </a:t>
            </a:r>
            <a:r>
              <a:rPr lang="en-US" sz="1400" b="1" dirty="0"/>
              <a:t>Jones, K.C.</a:t>
            </a:r>
            <a:r>
              <a:rPr lang="en-US" sz="1400" dirty="0"/>
              <a:t> Observations of Eimeria mohavensis from the kangaroo rat. J. Parasitol. 2010;36(59):117–124. 33</a:t>
            </a:r>
            <a:endParaRPr lang="en-US" dirty="0"/>
          </a:p>
        </p:txBody>
      </p:sp>
      <p:pic>
        <p:nvPicPr>
          <p:cNvPr id="5" name="Picture 4">
            <a:extLst>
              <a:ext uri="{FF2B5EF4-FFF2-40B4-BE49-F238E27FC236}">
                <a16:creationId xmlns:a16="http://schemas.microsoft.com/office/drawing/2014/main" id="{D44E0F12-7E0C-9FBC-7D7D-9E0AD7ED6CB1}"/>
              </a:ext>
            </a:extLst>
          </p:cNvPr>
          <p:cNvPicPr>
            <a:picLocks noChangeAspect="1"/>
          </p:cNvPicPr>
          <p:nvPr/>
        </p:nvPicPr>
        <p:blipFill>
          <a:blip r:embed="rId2"/>
          <a:stretch>
            <a:fillRect/>
          </a:stretch>
        </p:blipFill>
        <p:spPr>
          <a:xfrm>
            <a:off x="677335" y="982268"/>
            <a:ext cx="5385836" cy="2633387"/>
          </a:xfrm>
          <a:prstGeom prst="rect">
            <a:avLst/>
          </a:prstGeom>
        </p:spPr>
      </p:pic>
    </p:spTree>
    <p:extLst>
      <p:ext uri="{BB962C8B-B14F-4D97-AF65-F5344CB8AC3E}">
        <p14:creationId xmlns:p14="http://schemas.microsoft.com/office/powerpoint/2010/main" val="2496231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AECF22D2-2B16-C40D-AA90-609B5CD08B3D}"/>
              </a:ext>
            </a:extLst>
          </p:cNvPr>
          <p:cNvSpPr>
            <a:spLocks noGrp="1"/>
          </p:cNvSpPr>
          <p:nvPr>
            <p:ph type="sldNum" sz="quarter" idx="12"/>
          </p:nvPr>
        </p:nvSpPr>
        <p:spPr/>
        <p:txBody>
          <a:bodyPr/>
          <a:lstStyle/>
          <a:p>
            <a:fld id="{48F63A3B-78C7-47BE-AE5E-E10140E04643}" type="slidenum">
              <a:rPr lang="en-US" smtClean="0"/>
              <a:t>14</a:t>
            </a:fld>
            <a:endParaRPr lang="en-US" dirty="0"/>
          </a:p>
        </p:txBody>
      </p:sp>
      <p:sp>
        <p:nvSpPr>
          <p:cNvPr id="2" name="Title 1">
            <a:extLst>
              <a:ext uri="{FF2B5EF4-FFF2-40B4-BE49-F238E27FC236}">
                <a16:creationId xmlns:a16="http://schemas.microsoft.com/office/drawing/2014/main" id="{32CBCCEE-9D9A-7C93-936F-29A1FEAE7A73}"/>
              </a:ext>
            </a:extLst>
          </p:cNvPr>
          <p:cNvSpPr>
            <a:spLocks noGrp="1"/>
          </p:cNvSpPr>
          <p:nvPr>
            <p:ph type="title"/>
          </p:nvPr>
        </p:nvSpPr>
        <p:spPr>
          <a:xfrm>
            <a:off x="720936" y="352540"/>
            <a:ext cx="8596668" cy="883640"/>
          </a:xfrm>
        </p:spPr>
        <p:txBody>
          <a:bodyPr/>
          <a:lstStyle/>
          <a:p>
            <a:r>
              <a:rPr lang="en-US" sz="3600" dirty="0">
                <a:latin typeface="Arial" panose="020B0604020202020204" pitchFamily="34" charset="0"/>
                <a:cs typeface="Arial" panose="020B0604020202020204" pitchFamily="34" charset="0"/>
              </a:rPr>
              <a:t>Project Information– Section 1</a:t>
            </a:r>
          </a:p>
        </p:txBody>
      </p:sp>
      <p:pic>
        <p:nvPicPr>
          <p:cNvPr id="4" name="Picture 3">
            <a:extLst>
              <a:ext uri="{FF2B5EF4-FFF2-40B4-BE49-F238E27FC236}">
                <a16:creationId xmlns:a16="http://schemas.microsoft.com/office/drawing/2014/main" id="{823E9635-E700-32FA-6CE9-67F46D85660D}"/>
              </a:ext>
            </a:extLst>
          </p:cNvPr>
          <p:cNvPicPr>
            <a:picLocks noChangeAspect="1"/>
          </p:cNvPicPr>
          <p:nvPr/>
        </p:nvPicPr>
        <p:blipFill>
          <a:blip r:embed="rId2"/>
          <a:stretch>
            <a:fillRect/>
          </a:stretch>
        </p:blipFill>
        <p:spPr>
          <a:xfrm>
            <a:off x="623097" y="1017829"/>
            <a:ext cx="7573432" cy="3010320"/>
          </a:xfrm>
          <a:prstGeom prst="rect">
            <a:avLst/>
          </a:prstGeom>
        </p:spPr>
      </p:pic>
      <p:sp>
        <p:nvSpPr>
          <p:cNvPr id="6" name="TextBox 5">
            <a:extLst>
              <a:ext uri="{FF2B5EF4-FFF2-40B4-BE49-F238E27FC236}">
                <a16:creationId xmlns:a16="http://schemas.microsoft.com/office/drawing/2014/main" id="{77C0CB4C-E2CB-A24A-D656-A5F73DC38982}"/>
              </a:ext>
            </a:extLst>
          </p:cNvPr>
          <p:cNvSpPr txBox="1"/>
          <p:nvPr/>
        </p:nvSpPr>
        <p:spPr>
          <a:xfrm>
            <a:off x="724431" y="4093202"/>
            <a:ext cx="7866231" cy="2800767"/>
          </a:xfrm>
          <a:prstGeom prst="rect">
            <a:avLst/>
          </a:prstGeom>
          <a:noFill/>
        </p:spPr>
        <p:txBody>
          <a:bodyPr wrap="square" rtlCol="0">
            <a:spAutoFit/>
          </a:bodyPr>
          <a:lstStyle/>
          <a:p>
            <a:pPr marL="285750" indent="-285750">
              <a:buFont typeface="Arial" panose="020B0604020202020204" pitchFamily="34" charset="0"/>
              <a:buChar char="•"/>
            </a:pPr>
            <a:r>
              <a:rPr lang="en-US" sz="1600" dirty="0"/>
              <a:t>1a.- 1d. Will be the full name/information of the Host SY</a:t>
            </a:r>
          </a:p>
          <a:p>
            <a:pPr marL="285750" indent="-285750">
              <a:buFont typeface="Arial" panose="020B0604020202020204" pitchFamily="34" charset="0"/>
              <a:buChar char="•"/>
            </a:pPr>
            <a:r>
              <a:rPr lang="en-US" sz="1600" dirty="0"/>
              <a:t>1e. This will be the Host SY’s ORCID Number. It can be found </a:t>
            </a:r>
            <a:r>
              <a:rPr lang="en-US" sz="1600" dirty="0">
                <a:hlinkClick r:id="rId3"/>
              </a:rPr>
              <a:t>www.orcid.org</a:t>
            </a:r>
            <a:r>
              <a:rPr lang="en-US" sz="1600" dirty="0"/>
              <a:t> – SY should know this information</a:t>
            </a:r>
          </a:p>
          <a:p>
            <a:pPr marL="285750" indent="-285750">
              <a:buFont typeface="Arial" panose="020B0604020202020204" pitchFamily="34" charset="0"/>
              <a:buChar char="•"/>
            </a:pPr>
            <a:r>
              <a:rPr lang="en-US" sz="1600" dirty="0"/>
              <a:t>1f. This will always be MWA</a:t>
            </a:r>
          </a:p>
          <a:p>
            <a:pPr marL="285750" indent="-285750">
              <a:buFont typeface="Arial" panose="020B0604020202020204" pitchFamily="34" charset="0"/>
              <a:buChar char="•"/>
            </a:pPr>
            <a:r>
              <a:rPr lang="en-US" sz="1600" dirty="0"/>
              <a:t>1g. – 1h. Proposed Start &amp; End Date – this will be for the length maximum of </a:t>
            </a:r>
            <a:r>
              <a:rPr lang="en-US" sz="1600" b="1" dirty="0"/>
              <a:t>ONE </a:t>
            </a:r>
            <a:r>
              <a:rPr lang="en-US" sz="1600" dirty="0"/>
              <a:t>year only, if here longer, will need to process extension. Also Agreement and Project Information must not expire during this time. End date will be- Potential Name Trace Extension, Agreement or Project Expiration Date</a:t>
            </a:r>
          </a:p>
          <a:p>
            <a:pPr marL="285750" indent="-285750">
              <a:buFont typeface="Arial" panose="020B0604020202020204" pitchFamily="34" charset="0"/>
              <a:buChar char="•"/>
            </a:pPr>
            <a:r>
              <a:rPr lang="en-US" sz="1600" dirty="0"/>
              <a:t>1j. – Name of ARS Co-Located Site (e.g. University of Wisconsin – Madison; Iowa State University; Purdue University, etc.)</a:t>
            </a:r>
          </a:p>
          <a:p>
            <a:pPr marL="285750" indent="-285750">
              <a:buFont typeface="Arial" panose="020B0604020202020204" pitchFamily="34" charset="0"/>
              <a:buChar char="•"/>
            </a:pPr>
            <a:r>
              <a:rPr lang="en-US" sz="1600" dirty="0"/>
              <a:t>1k. – 1l. City and State of Co-Located Site</a:t>
            </a:r>
          </a:p>
        </p:txBody>
      </p:sp>
    </p:spTree>
    <p:extLst>
      <p:ext uri="{BB962C8B-B14F-4D97-AF65-F5344CB8AC3E}">
        <p14:creationId xmlns:p14="http://schemas.microsoft.com/office/powerpoint/2010/main" val="3349518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AECF22D2-2B16-C40D-AA90-609B5CD08B3D}"/>
              </a:ext>
            </a:extLst>
          </p:cNvPr>
          <p:cNvSpPr>
            <a:spLocks noGrp="1"/>
          </p:cNvSpPr>
          <p:nvPr>
            <p:ph type="sldNum" sz="quarter" idx="12"/>
          </p:nvPr>
        </p:nvSpPr>
        <p:spPr/>
        <p:txBody>
          <a:bodyPr/>
          <a:lstStyle/>
          <a:p>
            <a:fld id="{48F63A3B-78C7-47BE-AE5E-E10140E04643}" type="slidenum">
              <a:rPr lang="en-US" smtClean="0"/>
              <a:t>15</a:t>
            </a:fld>
            <a:endParaRPr lang="en-US" dirty="0"/>
          </a:p>
        </p:txBody>
      </p:sp>
      <p:sp>
        <p:nvSpPr>
          <p:cNvPr id="2" name="Title 1">
            <a:extLst>
              <a:ext uri="{FF2B5EF4-FFF2-40B4-BE49-F238E27FC236}">
                <a16:creationId xmlns:a16="http://schemas.microsoft.com/office/drawing/2014/main" id="{32CBCCEE-9D9A-7C93-936F-29A1FEAE7A73}"/>
              </a:ext>
            </a:extLst>
          </p:cNvPr>
          <p:cNvSpPr>
            <a:spLocks noGrp="1"/>
          </p:cNvSpPr>
          <p:nvPr>
            <p:ph type="title"/>
          </p:nvPr>
        </p:nvSpPr>
        <p:spPr>
          <a:xfrm>
            <a:off x="720936" y="352540"/>
            <a:ext cx="8596668" cy="883640"/>
          </a:xfrm>
        </p:spPr>
        <p:txBody>
          <a:bodyPr/>
          <a:lstStyle/>
          <a:p>
            <a:r>
              <a:rPr lang="en-US" sz="3600" dirty="0">
                <a:latin typeface="Arial" panose="020B0604020202020204" pitchFamily="34" charset="0"/>
                <a:cs typeface="Arial" panose="020B0604020202020204" pitchFamily="34" charset="0"/>
              </a:rPr>
              <a:t>Project Information– Section 1 Continued</a:t>
            </a:r>
          </a:p>
        </p:txBody>
      </p:sp>
      <p:sp>
        <p:nvSpPr>
          <p:cNvPr id="6" name="TextBox 5">
            <a:extLst>
              <a:ext uri="{FF2B5EF4-FFF2-40B4-BE49-F238E27FC236}">
                <a16:creationId xmlns:a16="http://schemas.microsoft.com/office/drawing/2014/main" id="{77C0CB4C-E2CB-A24A-D656-A5F73DC38982}"/>
              </a:ext>
            </a:extLst>
          </p:cNvPr>
          <p:cNvSpPr txBox="1"/>
          <p:nvPr/>
        </p:nvSpPr>
        <p:spPr>
          <a:xfrm>
            <a:off x="724432" y="3448966"/>
            <a:ext cx="7370762" cy="1754326"/>
          </a:xfrm>
          <a:prstGeom prst="rect">
            <a:avLst/>
          </a:prstGeom>
          <a:noFill/>
        </p:spPr>
        <p:txBody>
          <a:bodyPr wrap="square" rtlCol="0">
            <a:spAutoFit/>
          </a:bodyPr>
          <a:lstStyle/>
          <a:p>
            <a:pPr marL="285750" indent="-285750">
              <a:buFont typeface="Arial" panose="020B0604020202020204" pitchFamily="34" charset="0"/>
              <a:buChar char="•"/>
            </a:pPr>
            <a:r>
              <a:rPr lang="en-US" dirty="0"/>
              <a:t>1m. Enter Full Name of Unit and Include Acronym (e.g. Vegetable Crop Research Unit (VCRU)</a:t>
            </a:r>
          </a:p>
          <a:p>
            <a:pPr marL="285750" indent="-285750">
              <a:buFont typeface="Arial" panose="020B0604020202020204" pitchFamily="34" charset="0"/>
              <a:buChar char="•"/>
            </a:pPr>
            <a:r>
              <a:rPr lang="en-US" dirty="0"/>
              <a:t>1n. Enter Unit Mode Code (e.g. using VCRU – 5090-10-00)</a:t>
            </a:r>
          </a:p>
          <a:p>
            <a:pPr marL="285750" indent="-285750">
              <a:buFont typeface="Arial" panose="020B0604020202020204" pitchFamily="34" charset="0"/>
              <a:buChar char="•"/>
            </a:pPr>
            <a:r>
              <a:rPr lang="en-US" dirty="0"/>
              <a:t>1o.-1v. Enter the address of the Unit, </a:t>
            </a:r>
            <a:r>
              <a:rPr lang="en-US" b="1" dirty="0"/>
              <a:t>not the address of the ARS Co-Located Site </a:t>
            </a:r>
            <a:r>
              <a:rPr lang="en-US" dirty="0"/>
              <a:t>(e.g. VCRU – 1575 Linden Dr., Madison, WI, Dane County, United States, 53706-1514</a:t>
            </a:r>
          </a:p>
        </p:txBody>
      </p:sp>
      <p:pic>
        <p:nvPicPr>
          <p:cNvPr id="5" name="Picture 4">
            <a:extLst>
              <a:ext uri="{FF2B5EF4-FFF2-40B4-BE49-F238E27FC236}">
                <a16:creationId xmlns:a16="http://schemas.microsoft.com/office/drawing/2014/main" id="{C504D3C5-23E2-1EBE-577A-46258910E61A}"/>
              </a:ext>
            </a:extLst>
          </p:cNvPr>
          <p:cNvPicPr>
            <a:picLocks noChangeAspect="1"/>
          </p:cNvPicPr>
          <p:nvPr/>
        </p:nvPicPr>
        <p:blipFill>
          <a:blip r:embed="rId2"/>
          <a:stretch>
            <a:fillRect/>
          </a:stretch>
        </p:blipFill>
        <p:spPr>
          <a:xfrm>
            <a:off x="724432" y="1106786"/>
            <a:ext cx="8825533" cy="2092880"/>
          </a:xfrm>
          <a:prstGeom prst="rect">
            <a:avLst/>
          </a:prstGeom>
        </p:spPr>
      </p:pic>
    </p:spTree>
    <p:extLst>
      <p:ext uri="{BB962C8B-B14F-4D97-AF65-F5344CB8AC3E}">
        <p14:creationId xmlns:p14="http://schemas.microsoft.com/office/powerpoint/2010/main" val="1433042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AECF22D2-2B16-C40D-AA90-609B5CD08B3D}"/>
              </a:ext>
            </a:extLst>
          </p:cNvPr>
          <p:cNvSpPr>
            <a:spLocks noGrp="1"/>
          </p:cNvSpPr>
          <p:nvPr>
            <p:ph type="sldNum" sz="quarter" idx="12"/>
          </p:nvPr>
        </p:nvSpPr>
        <p:spPr/>
        <p:txBody>
          <a:bodyPr/>
          <a:lstStyle/>
          <a:p>
            <a:fld id="{48F63A3B-78C7-47BE-AE5E-E10140E04643}" type="slidenum">
              <a:rPr lang="en-US" smtClean="0"/>
              <a:t>16</a:t>
            </a:fld>
            <a:endParaRPr lang="en-US" dirty="0"/>
          </a:p>
        </p:txBody>
      </p:sp>
      <p:sp>
        <p:nvSpPr>
          <p:cNvPr id="2" name="Title 1">
            <a:extLst>
              <a:ext uri="{FF2B5EF4-FFF2-40B4-BE49-F238E27FC236}">
                <a16:creationId xmlns:a16="http://schemas.microsoft.com/office/drawing/2014/main" id="{32CBCCEE-9D9A-7C93-936F-29A1FEAE7A73}"/>
              </a:ext>
            </a:extLst>
          </p:cNvPr>
          <p:cNvSpPr>
            <a:spLocks noGrp="1"/>
          </p:cNvSpPr>
          <p:nvPr>
            <p:ph type="title"/>
          </p:nvPr>
        </p:nvSpPr>
        <p:spPr>
          <a:xfrm>
            <a:off x="720936" y="352540"/>
            <a:ext cx="8596668" cy="883640"/>
          </a:xfrm>
        </p:spPr>
        <p:txBody>
          <a:bodyPr/>
          <a:lstStyle/>
          <a:p>
            <a:r>
              <a:rPr lang="en-US" sz="3600" dirty="0">
                <a:latin typeface="Arial" panose="020B0604020202020204" pitchFamily="34" charset="0"/>
                <a:cs typeface="Arial" panose="020B0604020202020204" pitchFamily="34" charset="0"/>
              </a:rPr>
              <a:t>Project Information– Section 1 Continued</a:t>
            </a:r>
          </a:p>
        </p:txBody>
      </p:sp>
      <p:sp>
        <p:nvSpPr>
          <p:cNvPr id="6" name="TextBox 5">
            <a:extLst>
              <a:ext uri="{FF2B5EF4-FFF2-40B4-BE49-F238E27FC236}">
                <a16:creationId xmlns:a16="http://schemas.microsoft.com/office/drawing/2014/main" id="{77C0CB4C-E2CB-A24A-D656-A5F73DC38982}"/>
              </a:ext>
            </a:extLst>
          </p:cNvPr>
          <p:cNvSpPr txBox="1"/>
          <p:nvPr/>
        </p:nvSpPr>
        <p:spPr>
          <a:xfrm>
            <a:off x="724432" y="3448966"/>
            <a:ext cx="8549570" cy="2308324"/>
          </a:xfrm>
          <a:prstGeom prst="rect">
            <a:avLst/>
          </a:prstGeom>
          <a:noFill/>
        </p:spPr>
        <p:txBody>
          <a:bodyPr wrap="square" rtlCol="0">
            <a:spAutoFit/>
          </a:bodyPr>
          <a:lstStyle/>
          <a:p>
            <a:pPr marL="285750" indent="-285750">
              <a:buFont typeface="Arial" panose="020B0604020202020204" pitchFamily="34" charset="0"/>
              <a:buChar char="•"/>
            </a:pPr>
            <a:r>
              <a:rPr lang="en-US" dirty="0"/>
              <a:t>1w. How did the recruitment of the FN/FV happen. Drop down choice; if </a:t>
            </a:r>
            <a:r>
              <a:rPr lang="en-US" b="1" dirty="0"/>
              <a:t>OTHER</a:t>
            </a:r>
            <a:r>
              <a:rPr lang="en-US" dirty="0"/>
              <a:t> please describe in the box how recruitment was established.</a:t>
            </a:r>
          </a:p>
          <a:p>
            <a:endParaRPr lang="en-US" dirty="0"/>
          </a:p>
          <a:p>
            <a:pPr marL="285750" indent="-285750">
              <a:buFont typeface="Arial" panose="020B0604020202020204" pitchFamily="34" charset="0"/>
              <a:buChar char="•"/>
            </a:pPr>
            <a:r>
              <a:rPr lang="en-US" dirty="0"/>
              <a:t>1x. FN/FV Funding – How will the foreign national be funded while working with ARS. Again, if </a:t>
            </a:r>
            <a:r>
              <a:rPr lang="en-US" b="1" dirty="0"/>
              <a:t>OTHER</a:t>
            </a:r>
            <a:r>
              <a:rPr lang="en-US" dirty="0"/>
              <a:t> please detail.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1y. Date of most recent completed Counterintelligence &amp; Insider Threat Awareness Training- ARS Training – This will be in AgLearn.</a:t>
            </a:r>
          </a:p>
        </p:txBody>
      </p:sp>
      <p:pic>
        <p:nvPicPr>
          <p:cNvPr id="9" name="Picture 8">
            <a:extLst>
              <a:ext uri="{FF2B5EF4-FFF2-40B4-BE49-F238E27FC236}">
                <a16:creationId xmlns:a16="http://schemas.microsoft.com/office/drawing/2014/main" id="{D7E5333B-DA79-F3E0-8217-B26C8C8DF711}"/>
              </a:ext>
            </a:extLst>
          </p:cNvPr>
          <p:cNvPicPr>
            <a:picLocks noChangeAspect="1"/>
          </p:cNvPicPr>
          <p:nvPr/>
        </p:nvPicPr>
        <p:blipFill>
          <a:blip r:embed="rId2"/>
          <a:stretch>
            <a:fillRect/>
          </a:stretch>
        </p:blipFill>
        <p:spPr>
          <a:xfrm>
            <a:off x="720936" y="1141610"/>
            <a:ext cx="9041200" cy="1573881"/>
          </a:xfrm>
          <a:prstGeom prst="rect">
            <a:avLst/>
          </a:prstGeom>
        </p:spPr>
      </p:pic>
    </p:spTree>
    <p:extLst>
      <p:ext uri="{BB962C8B-B14F-4D97-AF65-F5344CB8AC3E}">
        <p14:creationId xmlns:p14="http://schemas.microsoft.com/office/powerpoint/2010/main" val="3732323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AECF22D2-2B16-C40D-AA90-609B5CD08B3D}"/>
              </a:ext>
            </a:extLst>
          </p:cNvPr>
          <p:cNvSpPr>
            <a:spLocks noGrp="1"/>
          </p:cNvSpPr>
          <p:nvPr>
            <p:ph type="sldNum" sz="quarter" idx="12"/>
          </p:nvPr>
        </p:nvSpPr>
        <p:spPr/>
        <p:txBody>
          <a:bodyPr/>
          <a:lstStyle/>
          <a:p>
            <a:fld id="{48F63A3B-78C7-47BE-AE5E-E10140E04643}" type="slidenum">
              <a:rPr lang="en-US" smtClean="0"/>
              <a:t>17</a:t>
            </a:fld>
            <a:endParaRPr lang="en-US" dirty="0"/>
          </a:p>
        </p:txBody>
      </p:sp>
      <p:sp>
        <p:nvSpPr>
          <p:cNvPr id="2" name="Title 1">
            <a:extLst>
              <a:ext uri="{FF2B5EF4-FFF2-40B4-BE49-F238E27FC236}">
                <a16:creationId xmlns:a16="http://schemas.microsoft.com/office/drawing/2014/main" id="{32CBCCEE-9D9A-7C93-936F-29A1FEAE7A73}"/>
              </a:ext>
            </a:extLst>
          </p:cNvPr>
          <p:cNvSpPr>
            <a:spLocks noGrp="1"/>
          </p:cNvSpPr>
          <p:nvPr>
            <p:ph type="title"/>
          </p:nvPr>
        </p:nvSpPr>
        <p:spPr>
          <a:xfrm>
            <a:off x="720936" y="352540"/>
            <a:ext cx="8596668" cy="883640"/>
          </a:xfrm>
        </p:spPr>
        <p:txBody>
          <a:bodyPr/>
          <a:lstStyle/>
          <a:p>
            <a:r>
              <a:rPr lang="en-US" sz="3600" dirty="0">
                <a:latin typeface="Arial" panose="020B0604020202020204" pitchFamily="34" charset="0"/>
                <a:cs typeface="Arial" panose="020B0604020202020204" pitchFamily="34" charset="0"/>
              </a:rPr>
              <a:t>Project Information– Section 2</a:t>
            </a:r>
          </a:p>
        </p:txBody>
      </p:sp>
      <p:sp>
        <p:nvSpPr>
          <p:cNvPr id="6" name="TextBox 5">
            <a:extLst>
              <a:ext uri="{FF2B5EF4-FFF2-40B4-BE49-F238E27FC236}">
                <a16:creationId xmlns:a16="http://schemas.microsoft.com/office/drawing/2014/main" id="{77C0CB4C-E2CB-A24A-D656-A5F73DC38982}"/>
              </a:ext>
            </a:extLst>
          </p:cNvPr>
          <p:cNvSpPr txBox="1"/>
          <p:nvPr/>
        </p:nvSpPr>
        <p:spPr>
          <a:xfrm>
            <a:off x="724432" y="3448966"/>
            <a:ext cx="8549570" cy="2308324"/>
          </a:xfrm>
          <a:prstGeom prst="rect">
            <a:avLst/>
          </a:prstGeom>
          <a:noFill/>
        </p:spPr>
        <p:txBody>
          <a:bodyPr wrap="square" rtlCol="0">
            <a:spAutoFit/>
          </a:bodyPr>
          <a:lstStyle/>
          <a:p>
            <a:pPr marL="285750" indent="-285750">
              <a:buFont typeface="Arial" panose="020B0604020202020204" pitchFamily="34" charset="0"/>
              <a:buChar char="•"/>
            </a:pPr>
            <a:r>
              <a:rPr lang="en-US" dirty="0"/>
              <a:t>2a. Name of FN/FV should be the same name that is located on their passport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2b. – 2c. Country of Origin and Country of Current Residence should be the same as what is the biographical sketch</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2d. ORCID Number – This should match what is on the biographical sketch, again, not mandatory and can be found at </a:t>
            </a:r>
            <a:r>
              <a:rPr lang="en-US" dirty="0">
                <a:hlinkClick r:id="rId2"/>
              </a:rPr>
              <a:t>www.orcid.org</a:t>
            </a:r>
            <a:r>
              <a:rPr lang="en-US" dirty="0"/>
              <a:t>. If FN/FV does not have a current ORCID, the FN/FV can apply for one.</a:t>
            </a:r>
          </a:p>
        </p:txBody>
      </p:sp>
      <p:pic>
        <p:nvPicPr>
          <p:cNvPr id="11" name="Picture 10">
            <a:extLst>
              <a:ext uri="{FF2B5EF4-FFF2-40B4-BE49-F238E27FC236}">
                <a16:creationId xmlns:a16="http://schemas.microsoft.com/office/drawing/2014/main" id="{0B0D449D-C1A7-60EB-F5E2-201C29814ECE}"/>
              </a:ext>
            </a:extLst>
          </p:cNvPr>
          <p:cNvPicPr>
            <a:picLocks noChangeAspect="1"/>
          </p:cNvPicPr>
          <p:nvPr/>
        </p:nvPicPr>
        <p:blipFill>
          <a:blip r:embed="rId3"/>
          <a:stretch>
            <a:fillRect/>
          </a:stretch>
        </p:blipFill>
        <p:spPr>
          <a:xfrm>
            <a:off x="720936" y="1100710"/>
            <a:ext cx="7449590" cy="1409897"/>
          </a:xfrm>
          <a:prstGeom prst="rect">
            <a:avLst/>
          </a:prstGeom>
        </p:spPr>
      </p:pic>
    </p:spTree>
    <p:extLst>
      <p:ext uri="{BB962C8B-B14F-4D97-AF65-F5344CB8AC3E}">
        <p14:creationId xmlns:p14="http://schemas.microsoft.com/office/powerpoint/2010/main" val="3429493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AECF22D2-2B16-C40D-AA90-609B5CD08B3D}"/>
              </a:ext>
            </a:extLst>
          </p:cNvPr>
          <p:cNvSpPr>
            <a:spLocks noGrp="1"/>
          </p:cNvSpPr>
          <p:nvPr>
            <p:ph type="sldNum" sz="quarter" idx="12"/>
          </p:nvPr>
        </p:nvSpPr>
        <p:spPr/>
        <p:txBody>
          <a:bodyPr/>
          <a:lstStyle/>
          <a:p>
            <a:fld id="{48F63A3B-78C7-47BE-AE5E-E10140E04643}" type="slidenum">
              <a:rPr lang="en-US" smtClean="0"/>
              <a:t>18</a:t>
            </a:fld>
            <a:endParaRPr lang="en-US" dirty="0"/>
          </a:p>
        </p:txBody>
      </p:sp>
      <p:sp>
        <p:nvSpPr>
          <p:cNvPr id="2" name="Title 1">
            <a:extLst>
              <a:ext uri="{FF2B5EF4-FFF2-40B4-BE49-F238E27FC236}">
                <a16:creationId xmlns:a16="http://schemas.microsoft.com/office/drawing/2014/main" id="{32CBCCEE-9D9A-7C93-936F-29A1FEAE7A73}"/>
              </a:ext>
            </a:extLst>
          </p:cNvPr>
          <p:cNvSpPr>
            <a:spLocks noGrp="1"/>
          </p:cNvSpPr>
          <p:nvPr>
            <p:ph type="title"/>
          </p:nvPr>
        </p:nvSpPr>
        <p:spPr>
          <a:xfrm>
            <a:off x="720936" y="352540"/>
            <a:ext cx="8596668" cy="883640"/>
          </a:xfrm>
        </p:spPr>
        <p:txBody>
          <a:bodyPr/>
          <a:lstStyle/>
          <a:p>
            <a:r>
              <a:rPr lang="en-US" sz="3600" dirty="0">
                <a:latin typeface="Arial" panose="020B0604020202020204" pitchFamily="34" charset="0"/>
                <a:cs typeface="Arial" panose="020B0604020202020204" pitchFamily="34" charset="0"/>
              </a:rPr>
              <a:t>Project Information– Section 2 Continued</a:t>
            </a:r>
          </a:p>
        </p:txBody>
      </p:sp>
      <p:sp>
        <p:nvSpPr>
          <p:cNvPr id="6" name="TextBox 5">
            <a:extLst>
              <a:ext uri="{FF2B5EF4-FFF2-40B4-BE49-F238E27FC236}">
                <a16:creationId xmlns:a16="http://schemas.microsoft.com/office/drawing/2014/main" id="{77C0CB4C-E2CB-A24A-D656-A5F73DC38982}"/>
              </a:ext>
            </a:extLst>
          </p:cNvPr>
          <p:cNvSpPr txBox="1"/>
          <p:nvPr/>
        </p:nvSpPr>
        <p:spPr>
          <a:xfrm>
            <a:off x="720936" y="3331218"/>
            <a:ext cx="8549570" cy="3693319"/>
          </a:xfrm>
          <a:prstGeom prst="rect">
            <a:avLst/>
          </a:prstGeom>
          <a:noFill/>
        </p:spPr>
        <p:txBody>
          <a:bodyPr wrap="square" rtlCol="0">
            <a:spAutoFit/>
          </a:bodyPr>
          <a:lstStyle/>
          <a:p>
            <a:pPr marL="285750" indent="-285750">
              <a:buFont typeface="Arial" panose="020B0604020202020204" pitchFamily="34" charset="0"/>
              <a:buChar char="•"/>
            </a:pPr>
            <a:r>
              <a:rPr lang="en-US" dirty="0"/>
              <a:t>2e. ORISE, CDRF, University, Other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2f. If other list who – this typically should not be used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2g. Will be YES or NO</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2h. If 2g. is YES, answer will be YES or NO</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2i. If NO to 2h. Please complete unit or institution information and where the FN/FV may be working (this may be virtual)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2j. Cannot attach to this document but include together in same email.</a:t>
            </a:r>
          </a:p>
          <a:p>
            <a:pPr marL="285750" indent="-28575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9D44E7E4-25CD-ADFA-7BF5-01B1C2275F15}"/>
              </a:ext>
            </a:extLst>
          </p:cNvPr>
          <p:cNvPicPr>
            <a:picLocks noChangeAspect="1"/>
          </p:cNvPicPr>
          <p:nvPr/>
        </p:nvPicPr>
        <p:blipFill>
          <a:blip r:embed="rId2"/>
          <a:stretch>
            <a:fillRect/>
          </a:stretch>
        </p:blipFill>
        <p:spPr>
          <a:xfrm>
            <a:off x="720936" y="935733"/>
            <a:ext cx="8025900" cy="2395485"/>
          </a:xfrm>
          <a:prstGeom prst="rect">
            <a:avLst/>
          </a:prstGeom>
        </p:spPr>
      </p:pic>
    </p:spTree>
    <p:extLst>
      <p:ext uri="{BB962C8B-B14F-4D97-AF65-F5344CB8AC3E}">
        <p14:creationId xmlns:p14="http://schemas.microsoft.com/office/powerpoint/2010/main" val="2642988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AECF22D2-2B16-C40D-AA90-609B5CD08B3D}"/>
              </a:ext>
            </a:extLst>
          </p:cNvPr>
          <p:cNvSpPr>
            <a:spLocks noGrp="1"/>
          </p:cNvSpPr>
          <p:nvPr>
            <p:ph type="sldNum" sz="quarter" idx="12"/>
          </p:nvPr>
        </p:nvSpPr>
        <p:spPr/>
        <p:txBody>
          <a:bodyPr/>
          <a:lstStyle/>
          <a:p>
            <a:fld id="{48F63A3B-78C7-47BE-AE5E-E10140E04643}" type="slidenum">
              <a:rPr lang="en-US" smtClean="0"/>
              <a:t>19</a:t>
            </a:fld>
            <a:endParaRPr lang="en-US" dirty="0"/>
          </a:p>
        </p:txBody>
      </p:sp>
      <p:sp>
        <p:nvSpPr>
          <p:cNvPr id="2" name="Title 1">
            <a:extLst>
              <a:ext uri="{FF2B5EF4-FFF2-40B4-BE49-F238E27FC236}">
                <a16:creationId xmlns:a16="http://schemas.microsoft.com/office/drawing/2014/main" id="{32CBCCEE-9D9A-7C93-936F-29A1FEAE7A73}"/>
              </a:ext>
            </a:extLst>
          </p:cNvPr>
          <p:cNvSpPr>
            <a:spLocks noGrp="1"/>
          </p:cNvSpPr>
          <p:nvPr>
            <p:ph type="title"/>
          </p:nvPr>
        </p:nvSpPr>
        <p:spPr>
          <a:xfrm>
            <a:off x="720936" y="352540"/>
            <a:ext cx="8596668" cy="883640"/>
          </a:xfrm>
        </p:spPr>
        <p:txBody>
          <a:bodyPr/>
          <a:lstStyle/>
          <a:p>
            <a:r>
              <a:rPr lang="en-US" sz="3600" dirty="0">
                <a:latin typeface="Arial" panose="020B0604020202020204" pitchFamily="34" charset="0"/>
                <a:cs typeface="Arial" panose="020B0604020202020204" pitchFamily="34" charset="0"/>
              </a:rPr>
              <a:t>Project Information– Section 3</a:t>
            </a:r>
          </a:p>
        </p:txBody>
      </p:sp>
      <p:sp>
        <p:nvSpPr>
          <p:cNvPr id="6" name="TextBox 5">
            <a:extLst>
              <a:ext uri="{FF2B5EF4-FFF2-40B4-BE49-F238E27FC236}">
                <a16:creationId xmlns:a16="http://schemas.microsoft.com/office/drawing/2014/main" id="{77C0CB4C-E2CB-A24A-D656-A5F73DC38982}"/>
              </a:ext>
            </a:extLst>
          </p:cNvPr>
          <p:cNvSpPr txBox="1"/>
          <p:nvPr/>
        </p:nvSpPr>
        <p:spPr>
          <a:xfrm>
            <a:off x="803564" y="3990109"/>
            <a:ext cx="8466942" cy="2585323"/>
          </a:xfrm>
          <a:prstGeom prst="rect">
            <a:avLst/>
          </a:prstGeom>
          <a:noFill/>
        </p:spPr>
        <p:txBody>
          <a:bodyPr wrap="square" rtlCol="0">
            <a:spAutoFit/>
          </a:bodyPr>
          <a:lstStyle/>
          <a:p>
            <a:pPr marL="285750" indent="-285750">
              <a:buFont typeface="Arial" panose="020B0604020202020204" pitchFamily="34" charset="0"/>
              <a:buChar char="•"/>
            </a:pPr>
            <a:r>
              <a:rPr lang="en-US" dirty="0"/>
              <a:t>3a. Project Title – Will be the same information pulled from ARIS</a:t>
            </a:r>
          </a:p>
          <a:p>
            <a:pPr marL="285750" indent="-285750">
              <a:buFont typeface="Arial" panose="020B0604020202020204" pitchFamily="34" charset="0"/>
              <a:buChar char="•"/>
            </a:pPr>
            <a:r>
              <a:rPr lang="en-US" dirty="0"/>
              <a:t>3b. Project Number – The Project Number will match the same information from ARIS and will match the Project Title</a:t>
            </a:r>
          </a:p>
          <a:p>
            <a:pPr marL="285750" indent="-285750">
              <a:buFont typeface="Arial" panose="020B0604020202020204" pitchFamily="34" charset="0"/>
              <a:buChar char="•"/>
            </a:pPr>
            <a:r>
              <a:rPr lang="en-US" dirty="0"/>
              <a:t>3c. Name of Lead Scientist (may not be the same of the host SY).</a:t>
            </a:r>
          </a:p>
          <a:p>
            <a:pPr marL="285750" indent="-285750">
              <a:buFont typeface="Arial" panose="020B0604020202020204" pitchFamily="34" charset="0"/>
              <a:buChar char="•"/>
            </a:pPr>
            <a:r>
              <a:rPr lang="en-US" dirty="0"/>
              <a:t>3d. National Program – Select the Name of the National Program (will be in numerical order not name) from drop down list</a:t>
            </a:r>
          </a:p>
          <a:p>
            <a:pPr marL="285750" indent="-285750">
              <a:buFont typeface="Arial" panose="020B0604020202020204" pitchFamily="34" charset="0"/>
              <a:buChar char="•"/>
            </a:pPr>
            <a:r>
              <a:rPr lang="en-US" dirty="0"/>
              <a:t>3e. How bringing the FN/FV will benefit ARS: Note this information can also and will be pulled to the memo).</a:t>
            </a:r>
          </a:p>
          <a:p>
            <a:pPr marL="285750" indent="-285750">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1628A06F-B1F0-2AE8-B97A-4053D568F157}"/>
              </a:ext>
            </a:extLst>
          </p:cNvPr>
          <p:cNvPicPr>
            <a:picLocks noChangeAspect="1"/>
          </p:cNvPicPr>
          <p:nvPr/>
        </p:nvPicPr>
        <p:blipFill>
          <a:blip r:embed="rId2"/>
          <a:stretch>
            <a:fillRect/>
          </a:stretch>
        </p:blipFill>
        <p:spPr>
          <a:xfrm>
            <a:off x="717440" y="940892"/>
            <a:ext cx="7582958" cy="2962688"/>
          </a:xfrm>
          <a:prstGeom prst="rect">
            <a:avLst/>
          </a:prstGeom>
        </p:spPr>
      </p:pic>
    </p:spTree>
    <p:extLst>
      <p:ext uri="{BB962C8B-B14F-4D97-AF65-F5344CB8AC3E}">
        <p14:creationId xmlns:p14="http://schemas.microsoft.com/office/powerpoint/2010/main" val="1707444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65E9-D88A-55D3-9D42-BD1C24B6DE9F}"/>
              </a:ext>
            </a:extLst>
          </p:cNvPr>
          <p:cNvSpPr>
            <a:spLocks noGrp="1"/>
          </p:cNvSpPr>
          <p:nvPr>
            <p:ph type="title"/>
          </p:nvPr>
        </p:nvSpPr>
        <p:spPr>
          <a:xfrm>
            <a:off x="652481" y="1382486"/>
            <a:ext cx="3547581" cy="4093028"/>
          </a:xfrm>
        </p:spPr>
        <p:txBody>
          <a:bodyPr vert="horz" lIns="91440" tIns="45720" rIns="91440" bIns="45720" rtlCol="0" anchor="ctr">
            <a:normAutofit/>
          </a:bodyPr>
          <a:lstStyle/>
          <a:p>
            <a:r>
              <a:rPr lang="en-US" sz="4400" b="1"/>
              <a:t>AGENDA</a:t>
            </a:r>
          </a:p>
        </p:txBody>
      </p:sp>
      <p:graphicFrame>
        <p:nvGraphicFramePr>
          <p:cNvPr id="5" name="Content Placeholder 2">
            <a:extLst>
              <a:ext uri="{FF2B5EF4-FFF2-40B4-BE49-F238E27FC236}">
                <a16:creationId xmlns:a16="http://schemas.microsoft.com/office/drawing/2014/main" id="{6E194011-1EC6-7C37-645D-E7C4DA04D6E4}"/>
              </a:ext>
            </a:extLst>
          </p:cNvPr>
          <p:cNvGraphicFramePr>
            <a:graphicFrameLocks noGrp="1"/>
          </p:cNvGraphicFramePr>
          <p:nvPr>
            <p:ph idx="1"/>
            <p:extLst>
              <p:ext uri="{D42A27DB-BD31-4B8C-83A1-F6EECF244321}">
                <p14:modId xmlns:p14="http://schemas.microsoft.com/office/powerpoint/2010/main" val="2422444452"/>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5531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AECF22D2-2B16-C40D-AA90-609B5CD08B3D}"/>
              </a:ext>
            </a:extLst>
          </p:cNvPr>
          <p:cNvSpPr>
            <a:spLocks noGrp="1"/>
          </p:cNvSpPr>
          <p:nvPr>
            <p:ph type="sldNum" sz="quarter" idx="12"/>
          </p:nvPr>
        </p:nvSpPr>
        <p:spPr/>
        <p:txBody>
          <a:bodyPr/>
          <a:lstStyle/>
          <a:p>
            <a:fld id="{48F63A3B-78C7-47BE-AE5E-E10140E04643}" type="slidenum">
              <a:rPr lang="en-US" smtClean="0"/>
              <a:t>20</a:t>
            </a:fld>
            <a:endParaRPr lang="en-US" dirty="0"/>
          </a:p>
        </p:txBody>
      </p:sp>
      <p:sp>
        <p:nvSpPr>
          <p:cNvPr id="2" name="Title 1">
            <a:extLst>
              <a:ext uri="{FF2B5EF4-FFF2-40B4-BE49-F238E27FC236}">
                <a16:creationId xmlns:a16="http://schemas.microsoft.com/office/drawing/2014/main" id="{32CBCCEE-9D9A-7C93-936F-29A1FEAE7A73}"/>
              </a:ext>
            </a:extLst>
          </p:cNvPr>
          <p:cNvSpPr>
            <a:spLocks noGrp="1"/>
          </p:cNvSpPr>
          <p:nvPr>
            <p:ph type="title"/>
          </p:nvPr>
        </p:nvSpPr>
        <p:spPr>
          <a:xfrm>
            <a:off x="720936" y="352540"/>
            <a:ext cx="8596668" cy="883640"/>
          </a:xfrm>
        </p:spPr>
        <p:txBody>
          <a:bodyPr/>
          <a:lstStyle/>
          <a:p>
            <a:r>
              <a:rPr lang="en-US" sz="3600" dirty="0">
                <a:latin typeface="Arial" panose="020B0604020202020204" pitchFamily="34" charset="0"/>
                <a:cs typeface="Arial" panose="020B0604020202020204" pitchFamily="34" charset="0"/>
              </a:rPr>
              <a:t>Project Information– Section 3 Continued</a:t>
            </a:r>
          </a:p>
        </p:txBody>
      </p:sp>
      <p:pic>
        <p:nvPicPr>
          <p:cNvPr id="9" name="Picture 8">
            <a:extLst>
              <a:ext uri="{FF2B5EF4-FFF2-40B4-BE49-F238E27FC236}">
                <a16:creationId xmlns:a16="http://schemas.microsoft.com/office/drawing/2014/main" id="{4605CD0F-A47A-BBBA-6E1C-0B6B76B533AA}"/>
              </a:ext>
            </a:extLst>
          </p:cNvPr>
          <p:cNvPicPr>
            <a:picLocks noChangeAspect="1"/>
          </p:cNvPicPr>
          <p:nvPr/>
        </p:nvPicPr>
        <p:blipFill>
          <a:blip r:embed="rId2"/>
          <a:stretch>
            <a:fillRect/>
          </a:stretch>
        </p:blipFill>
        <p:spPr>
          <a:xfrm>
            <a:off x="720936" y="982881"/>
            <a:ext cx="7487695" cy="5058481"/>
          </a:xfrm>
          <a:prstGeom prst="rect">
            <a:avLst/>
          </a:prstGeom>
        </p:spPr>
      </p:pic>
      <p:sp>
        <p:nvSpPr>
          <p:cNvPr id="10" name="TextBox 9">
            <a:extLst>
              <a:ext uri="{FF2B5EF4-FFF2-40B4-BE49-F238E27FC236}">
                <a16:creationId xmlns:a16="http://schemas.microsoft.com/office/drawing/2014/main" id="{CDF1A79F-9657-6511-55C4-042A7E78F49A}"/>
              </a:ext>
            </a:extLst>
          </p:cNvPr>
          <p:cNvSpPr txBox="1"/>
          <p:nvPr/>
        </p:nvSpPr>
        <p:spPr>
          <a:xfrm>
            <a:off x="720936" y="6016136"/>
            <a:ext cx="8466942" cy="646331"/>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rgbClr val="FF0000"/>
                </a:solidFill>
              </a:rPr>
              <a:t>If any of the questions are yes, 3q. Must be filled out.</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135785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AECF22D2-2B16-C40D-AA90-609B5CD08B3D}"/>
              </a:ext>
            </a:extLst>
          </p:cNvPr>
          <p:cNvSpPr>
            <a:spLocks noGrp="1"/>
          </p:cNvSpPr>
          <p:nvPr>
            <p:ph type="sldNum" sz="quarter" idx="12"/>
          </p:nvPr>
        </p:nvSpPr>
        <p:spPr/>
        <p:txBody>
          <a:bodyPr/>
          <a:lstStyle/>
          <a:p>
            <a:fld id="{48F63A3B-78C7-47BE-AE5E-E10140E04643}" type="slidenum">
              <a:rPr lang="en-US" smtClean="0"/>
              <a:t>21</a:t>
            </a:fld>
            <a:endParaRPr lang="en-US" dirty="0"/>
          </a:p>
        </p:txBody>
      </p:sp>
      <p:sp>
        <p:nvSpPr>
          <p:cNvPr id="2" name="Title 1">
            <a:extLst>
              <a:ext uri="{FF2B5EF4-FFF2-40B4-BE49-F238E27FC236}">
                <a16:creationId xmlns:a16="http://schemas.microsoft.com/office/drawing/2014/main" id="{32CBCCEE-9D9A-7C93-936F-29A1FEAE7A73}"/>
              </a:ext>
            </a:extLst>
          </p:cNvPr>
          <p:cNvSpPr>
            <a:spLocks noGrp="1"/>
          </p:cNvSpPr>
          <p:nvPr>
            <p:ph type="title"/>
          </p:nvPr>
        </p:nvSpPr>
        <p:spPr>
          <a:xfrm>
            <a:off x="720936" y="352540"/>
            <a:ext cx="8596668" cy="883640"/>
          </a:xfrm>
        </p:spPr>
        <p:txBody>
          <a:bodyPr/>
          <a:lstStyle/>
          <a:p>
            <a:r>
              <a:rPr lang="en-US" sz="3600" dirty="0">
                <a:latin typeface="Arial" panose="020B0604020202020204" pitchFamily="34" charset="0"/>
                <a:cs typeface="Arial" panose="020B0604020202020204" pitchFamily="34" charset="0"/>
              </a:rPr>
              <a:t>Project Information– Section 3 Continued</a:t>
            </a:r>
          </a:p>
        </p:txBody>
      </p:sp>
      <p:pic>
        <p:nvPicPr>
          <p:cNvPr id="4" name="Picture 3">
            <a:extLst>
              <a:ext uri="{FF2B5EF4-FFF2-40B4-BE49-F238E27FC236}">
                <a16:creationId xmlns:a16="http://schemas.microsoft.com/office/drawing/2014/main" id="{2A7A3F56-2567-DA07-20E6-2343EF226662}"/>
              </a:ext>
            </a:extLst>
          </p:cNvPr>
          <p:cNvPicPr>
            <a:picLocks noChangeAspect="1"/>
          </p:cNvPicPr>
          <p:nvPr/>
        </p:nvPicPr>
        <p:blipFill>
          <a:blip r:embed="rId2"/>
          <a:stretch>
            <a:fillRect/>
          </a:stretch>
        </p:blipFill>
        <p:spPr>
          <a:xfrm>
            <a:off x="720936" y="1011422"/>
            <a:ext cx="9073914" cy="1733219"/>
          </a:xfrm>
          <a:prstGeom prst="rect">
            <a:avLst/>
          </a:prstGeom>
        </p:spPr>
      </p:pic>
      <p:sp>
        <p:nvSpPr>
          <p:cNvPr id="5" name="TextBox 4">
            <a:extLst>
              <a:ext uri="{FF2B5EF4-FFF2-40B4-BE49-F238E27FC236}">
                <a16:creationId xmlns:a16="http://schemas.microsoft.com/office/drawing/2014/main" id="{4897B23A-5328-EA60-7010-4343BA264A4B}"/>
              </a:ext>
            </a:extLst>
          </p:cNvPr>
          <p:cNvSpPr txBox="1"/>
          <p:nvPr/>
        </p:nvSpPr>
        <p:spPr>
          <a:xfrm>
            <a:off x="785799" y="3080357"/>
            <a:ext cx="8466942" cy="2031325"/>
          </a:xfrm>
          <a:prstGeom prst="rect">
            <a:avLst/>
          </a:prstGeom>
          <a:noFill/>
        </p:spPr>
        <p:txBody>
          <a:bodyPr wrap="square" rtlCol="0">
            <a:spAutoFit/>
          </a:bodyPr>
          <a:lstStyle/>
          <a:p>
            <a:pPr marL="285750" indent="-285750">
              <a:buFont typeface="Arial" panose="020B0604020202020204" pitchFamily="34" charset="0"/>
              <a:buChar char="•"/>
            </a:pPr>
            <a:r>
              <a:rPr lang="en-US" dirty="0"/>
              <a:t>3r. – Select the Type of Agreement from the List</a:t>
            </a:r>
          </a:p>
          <a:p>
            <a:pPr marL="285750" indent="-285750">
              <a:buFont typeface="Arial" panose="020B0604020202020204" pitchFamily="34" charset="0"/>
              <a:buChar char="•"/>
            </a:pPr>
            <a:r>
              <a:rPr lang="en-US" dirty="0"/>
              <a:t>3s. If OTHER is selected (may be ORISE) – Type Information in this box (e.g. ORISE Agreement may be “Outgoing Interagency Agreement”)</a:t>
            </a:r>
          </a:p>
          <a:p>
            <a:pPr marL="285750" indent="-285750">
              <a:buFont typeface="Arial" panose="020B0604020202020204" pitchFamily="34" charset="0"/>
              <a:buChar char="•"/>
            </a:pPr>
            <a:r>
              <a:rPr lang="en-US" dirty="0"/>
              <a:t>3t. Agreement Number – List the Agreement Number in Box, must match what is in ARIS.</a:t>
            </a:r>
          </a:p>
          <a:p>
            <a:pPr marL="285750" indent="-285750">
              <a:buFont typeface="Arial" panose="020B0604020202020204" pitchFamily="34" charset="0"/>
              <a:buChar char="•"/>
            </a:pPr>
            <a:r>
              <a:rPr lang="en-US" dirty="0"/>
              <a:t>3u. Agreement Title – List the title, must match what is in ARIS.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6264951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AECF22D2-2B16-C40D-AA90-609B5CD08B3D}"/>
              </a:ext>
            </a:extLst>
          </p:cNvPr>
          <p:cNvSpPr>
            <a:spLocks noGrp="1"/>
          </p:cNvSpPr>
          <p:nvPr>
            <p:ph type="sldNum" sz="quarter" idx="12"/>
          </p:nvPr>
        </p:nvSpPr>
        <p:spPr/>
        <p:txBody>
          <a:bodyPr/>
          <a:lstStyle/>
          <a:p>
            <a:fld id="{48F63A3B-78C7-47BE-AE5E-E10140E04643}" type="slidenum">
              <a:rPr lang="en-US" smtClean="0"/>
              <a:t>22</a:t>
            </a:fld>
            <a:endParaRPr lang="en-US" dirty="0"/>
          </a:p>
        </p:txBody>
      </p:sp>
      <p:sp>
        <p:nvSpPr>
          <p:cNvPr id="2" name="Title 1">
            <a:extLst>
              <a:ext uri="{FF2B5EF4-FFF2-40B4-BE49-F238E27FC236}">
                <a16:creationId xmlns:a16="http://schemas.microsoft.com/office/drawing/2014/main" id="{32CBCCEE-9D9A-7C93-936F-29A1FEAE7A73}"/>
              </a:ext>
            </a:extLst>
          </p:cNvPr>
          <p:cNvSpPr>
            <a:spLocks noGrp="1"/>
          </p:cNvSpPr>
          <p:nvPr>
            <p:ph type="title"/>
          </p:nvPr>
        </p:nvSpPr>
        <p:spPr>
          <a:xfrm>
            <a:off x="720936" y="352540"/>
            <a:ext cx="8596668" cy="883640"/>
          </a:xfrm>
        </p:spPr>
        <p:txBody>
          <a:bodyPr/>
          <a:lstStyle/>
          <a:p>
            <a:r>
              <a:rPr lang="en-US" sz="3600" dirty="0">
                <a:latin typeface="Arial" panose="020B0604020202020204" pitchFamily="34" charset="0"/>
                <a:cs typeface="Arial" panose="020B0604020202020204" pitchFamily="34" charset="0"/>
              </a:rPr>
              <a:t>Project Information– Section 4</a:t>
            </a:r>
          </a:p>
        </p:txBody>
      </p:sp>
      <p:sp>
        <p:nvSpPr>
          <p:cNvPr id="5" name="TextBox 4">
            <a:extLst>
              <a:ext uri="{FF2B5EF4-FFF2-40B4-BE49-F238E27FC236}">
                <a16:creationId xmlns:a16="http://schemas.microsoft.com/office/drawing/2014/main" id="{4897B23A-5328-EA60-7010-4343BA264A4B}"/>
              </a:ext>
            </a:extLst>
          </p:cNvPr>
          <p:cNvSpPr txBox="1"/>
          <p:nvPr/>
        </p:nvSpPr>
        <p:spPr>
          <a:xfrm>
            <a:off x="720935" y="4945054"/>
            <a:ext cx="8792519" cy="1754326"/>
          </a:xfrm>
          <a:prstGeom prst="rect">
            <a:avLst/>
          </a:prstGeom>
          <a:noFill/>
        </p:spPr>
        <p:txBody>
          <a:bodyPr wrap="square" rtlCol="0">
            <a:spAutoFit/>
          </a:bodyPr>
          <a:lstStyle/>
          <a:p>
            <a:pPr marL="285750" indent="-285750">
              <a:buFont typeface="Arial" panose="020B0604020202020204" pitchFamily="34" charset="0"/>
              <a:buChar char="•"/>
            </a:pPr>
            <a:r>
              <a:rPr lang="en-US" dirty="0"/>
              <a:t>4a., 4c.- 4d. Mandatory Signatures </a:t>
            </a:r>
          </a:p>
          <a:p>
            <a:pPr marL="285750" indent="-285750">
              <a:buFont typeface="Arial" panose="020B0604020202020204" pitchFamily="34" charset="0"/>
              <a:buChar char="•"/>
            </a:pPr>
            <a:r>
              <a:rPr lang="en-US" dirty="0"/>
              <a:t>If unit has a Center or Laboratory Director – must sign as well</a:t>
            </a:r>
          </a:p>
          <a:p>
            <a:pPr marL="285750" indent="-285750">
              <a:buFont typeface="Arial" panose="020B0604020202020204" pitchFamily="34" charset="0"/>
              <a:buChar char="•"/>
            </a:pPr>
            <a:r>
              <a:rPr lang="en-US" dirty="0"/>
              <a:t>After Obtaining 4a (and 4b if applicable), please send document to Area Office to obtain other signatures – this will go to Administrative Support Assistant at Area Office to track signatures of TTC and Area Director/Associate Area Director</a:t>
            </a:r>
          </a:p>
          <a:p>
            <a:pPr marL="285750" indent="-285750">
              <a:buFont typeface="Arial" panose="020B0604020202020204" pitchFamily="34" charset="0"/>
              <a:buChar char="•"/>
            </a:pPr>
            <a:endParaRPr lang="en-US" dirty="0"/>
          </a:p>
        </p:txBody>
      </p:sp>
      <p:pic>
        <p:nvPicPr>
          <p:cNvPr id="6" name="Picture 5">
            <a:extLst>
              <a:ext uri="{FF2B5EF4-FFF2-40B4-BE49-F238E27FC236}">
                <a16:creationId xmlns:a16="http://schemas.microsoft.com/office/drawing/2014/main" id="{63A3A94C-CFF9-8402-9E6E-C0D75D759EAA}"/>
              </a:ext>
            </a:extLst>
          </p:cNvPr>
          <p:cNvPicPr>
            <a:picLocks noChangeAspect="1"/>
          </p:cNvPicPr>
          <p:nvPr/>
        </p:nvPicPr>
        <p:blipFill>
          <a:blip r:embed="rId2"/>
          <a:stretch>
            <a:fillRect/>
          </a:stretch>
        </p:blipFill>
        <p:spPr>
          <a:xfrm>
            <a:off x="720936" y="915417"/>
            <a:ext cx="7582958" cy="4029637"/>
          </a:xfrm>
          <a:prstGeom prst="rect">
            <a:avLst/>
          </a:prstGeom>
        </p:spPr>
      </p:pic>
    </p:spTree>
    <p:extLst>
      <p:ext uri="{BB962C8B-B14F-4D97-AF65-F5344CB8AC3E}">
        <p14:creationId xmlns:p14="http://schemas.microsoft.com/office/powerpoint/2010/main" val="100667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AECF22D2-2B16-C40D-AA90-609B5CD08B3D}"/>
              </a:ext>
            </a:extLst>
          </p:cNvPr>
          <p:cNvSpPr>
            <a:spLocks noGrp="1"/>
          </p:cNvSpPr>
          <p:nvPr>
            <p:ph type="sldNum" sz="quarter" idx="12"/>
          </p:nvPr>
        </p:nvSpPr>
        <p:spPr/>
        <p:txBody>
          <a:bodyPr/>
          <a:lstStyle/>
          <a:p>
            <a:fld id="{48F63A3B-78C7-47BE-AE5E-E10140E04643}" type="slidenum">
              <a:rPr lang="en-US" smtClean="0"/>
              <a:t>23</a:t>
            </a:fld>
            <a:endParaRPr lang="en-US" dirty="0"/>
          </a:p>
        </p:txBody>
      </p:sp>
      <p:sp>
        <p:nvSpPr>
          <p:cNvPr id="2" name="Title 1">
            <a:extLst>
              <a:ext uri="{FF2B5EF4-FFF2-40B4-BE49-F238E27FC236}">
                <a16:creationId xmlns:a16="http://schemas.microsoft.com/office/drawing/2014/main" id="{32CBCCEE-9D9A-7C93-936F-29A1FEAE7A73}"/>
              </a:ext>
            </a:extLst>
          </p:cNvPr>
          <p:cNvSpPr>
            <a:spLocks noGrp="1"/>
          </p:cNvSpPr>
          <p:nvPr>
            <p:ph type="title"/>
          </p:nvPr>
        </p:nvSpPr>
        <p:spPr>
          <a:xfrm>
            <a:off x="720936" y="352540"/>
            <a:ext cx="8596668" cy="883640"/>
          </a:xfrm>
        </p:spPr>
        <p:txBody>
          <a:bodyPr/>
          <a:lstStyle/>
          <a:p>
            <a:r>
              <a:rPr lang="en-US" sz="3600" dirty="0">
                <a:latin typeface="Arial" panose="020B0604020202020204" pitchFamily="34" charset="0"/>
                <a:cs typeface="Arial" panose="020B0604020202020204" pitchFamily="34" charset="0"/>
              </a:rPr>
              <a:t>Returning </a:t>
            </a:r>
            <a:r>
              <a:rPr lang="en-US" dirty="0">
                <a:latin typeface="Arial" panose="020B0604020202020204" pitchFamily="34" charset="0"/>
                <a:cs typeface="Arial" panose="020B0604020202020204" pitchFamily="34" charset="0"/>
              </a:rPr>
              <a:t>of Pre-Name Trace Paperwork</a:t>
            </a:r>
            <a:endParaRPr lang="en-US" sz="36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4897B23A-5328-EA60-7010-4343BA264A4B}"/>
              </a:ext>
            </a:extLst>
          </p:cNvPr>
          <p:cNvSpPr txBox="1"/>
          <p:nvPr/>
        </p:nvSpPr>
        <p:spPr>
          <a:xfrm>
            <a:off x="709982" y="1361345"/>
            <a:ext cx="8792519" cy="3416320"/>
          </a:xfrm>
          <a:prstGeom prst="rect">
            <a:avLst/>
          </a:prstGeom>
          <a:noFill/>
        </p:spPr>
        <p:txBody>
          <a:bodyPr wrap="square" rtlCol="0">
            <a:spAutoFit/>
          </a:bodyPr>
          <a:lstStyle/>
          <a:p>
            <a:pPr marL="285750" indent="-285750">
              <a:buFont typeface="Arial" panose="020B0604020202020204" pitchFamily="34" charset="0"/>
              <a:buChar char="•"/>
            </a:pPr>
            <a:r>
              <a:rPr lang="en-US" dirty="0"/>
              <a:t>After Midwest Area Office of the Director returns the following:</a:t>
            </a:r>
          </a:p>
          <a:p>
            <a:pPr marL="742950" lvl="1" indent="-285750">
              <a:buFont typeface="Arial" panose="020B0604020202020204" pitchFamily="34" charset="0"/>
              <a:buChar char="•"/>
            </a:pPr>
            <a:r>
              <a:rPr lang="en-US" dirty="0"/>
              <a:t>Biographical Sketch</a:t>
            </a:r>
          </a:p>
          <a:p>
            <a:pPr marL="742950" lvl="1" indent="-285750">
              <a:buFont typeface="Arial" panose="020B0604020202020204" pitchFamily="34" charset="0"/>
              <a:buChar char="•"/>
            </a:pPr>
            <a:r>
              <a:rPr lang="en-US" dirty="0"/>
              <a:t>Project Information</a:t>
            </a:r>
          </a:p>
          <a:p>
            <a:pPr lvl="1"/>
            <a:endParaRPr lang="en-US" dirty="0"/>
          </a:p>
          <a:p>
            <a:pPr marL="285750" indent="-285750">
              <a:buFont typeface="Arial" panose="020B0604020202020204" pitchFamily="34" charset="0"/>
              <a:buChar char="•"/>
            </a:pPr>
            <a:r>
              <a:rPr lang="en-US" dirty="0"/>
              <a:t>Paperwork must be submitted with name trace ticket, DHS will be moving forward that paperwork must be submitted or there is potential DHS will not pick up name trace ticket. </a:t>
            </a:r>
            <a:r>
              <a:rPr lang="en-US" b="1" dirty="0">
                <a:solidFill>
                  <a:srgbClr val="FF0000"/>
                </a:solidFill>
              </a:rPr>
              <a:t>This is important not to delay paperwork. </a:t>
            </a:r>
          </a:p>
          <a:p>
            <a:pPr marL="285750" indent="-285750">
              <a:buFont typeface="Arial" panose="020B0604020202020204" pitchFamily="34" charset="0"/>
              <a:buChar char="•"/>
            </a:pPr>
            <a:endParaRPr lang="en-US" b="1" dirty="0">
              <a:solidFill>
                <a:srgbClr val="FF0000"/>
              </a:solidFill>
            </a:endParaRPr>
          </a:p>
          <a:p>
            <a:pPr marL="285750" indent="-285750">
              <a:buFont typeface="Arial" panose="020B0604020202020204" pitchFamily="34" charset="0"/>
              <a:buChar char="•"/>
            </a:pPr>
            <a:r>
              <a:rPr lang="en-US" b="1" dirty="0"/>
              <a:t>NOTE</a:t>
            </a:r>
            <a:r>
              <a:rPr lang="en-US" dirty="0"/>
              <a:t> – Just because the Area Office signs off on the pre-trace name paperwork </a:t>
            </a:r>
            <a:r>
              <a:rPr lang="en-US" b="1" dirty="0">
                <a:solidFill>
                  <a:srgbClr val="FF0000"/>
                </a:solidFill>
              </a:rPr>
              <a:t>does not </a:t>
            </a:r>
            <a:r>
              <a:rPr lang="en-US" dirty="0"/>
              <a:t>guarantee the FN/FV will be allowed to work in unit. Area Memo and 215 POST name trace still needs to be signed off on.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0669945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1507067" y="1267012"/>
            <a:ext cx="7766936" cy="2783824"/>
          </a:xfrm>
        </p:spPr>
        <p:txBody>
          <a:bodyPr vert="horz" lIns="91440" tIns="45720" rIns="91440" bIns="45720" rtlCol="0" anchor="b">
            <a:normAutofit/>
          </a:bodyPr>
          <a:lstStyle/>
          <a:p>
            <a:pPr algn="ctr"/>
            <a:r>
              <a:rPr lang="en-US" sz="6600" b="1" dirty="0">
                <a:solidFill>
                  <a:schemeClr val="accent3">
                    <a:lumMod val="50000"/>
                  </a:schemeClr>
                </a:solidFill>
              </a:rPr>
              <a:t>Name Trace</a:t>
            </a:r>
            <a:br>
              <a:rPr lang="en-US" sz="6600" b="1" dirty="0">
                <a:solidFill>
                  <a:schemeClr val="accent3">
                    <a:lumMod val="50000"/>
                  </a:schemeClr>
                </a:solidFill>
              </a:rPr>
            </a:br>
            <a:r>
              <a:rPr lang="en-US" sz="6600" b="1" dirty="0">
                <a:solidFill>
                  <a:schemeClr val="accent3">
                    <a:lumMod val="50000"/>
                  </a:schemeClr>
                </a:solidFill>
              </a:rPr>
              <a:t>Ticket</a:t>
            </a:r>
          </a:p>
        </p:txBody>
      </p:sp>
      <p:sp>
        <p:nvSpPr>
          <p:cNvPr id="3" name="Text Placeholder 2">
            <a:extLst>
              <a:ext uri="{FF2B5EF4-FFF2-40B4-BE49-F238E27FC236}">
                <a16:creationId xmlns:a16="http://schemas.microsoft.com/office/drawing/2014/main" id="{A2E339BF-E6D7-DD0E-AF02-6813852EE723}"/>
              </a:ext>
            </a:extLst>
          </p:cNvPr>
          <p:cNvSpPr>
            <a:spLocks noGrp="1"/>
          </p:cNvSpPr>
          <p:nvPr>
            <p:ph type="body" idx="1"/>
          </p:nvPr>
        </p:nvSpPr>
        <p:spPr>
          <a:xfrm>
            <a:off x="1507067" y="4050833"/>
            <a:ext cx="7766936" cy="1096899"/>
          </a:xfrm>
        </p:spPr>
        <p:txBody>
          <a:bodyPr vert="horz" lIns="91440" tIns="45720" rIns="91440" bIns="45720" rtlCol="0" anchor="t">
            <a:normAutofit/>
          </a:bodyPr>
          <a:lstStyle/>
          <a:p>
            <a:pPr algn="r"/>
            <a:r>
              <a:rPr lang="en-US" sz="1800" b="1" dirty="0">
                <a:solidFill>
                  <a:srgbClr val="54A021"/>
                </a:solidFill>
              </a:rPr>
              <a:t>To HRL</a:t>
            </a:r>
          </a:p>
          <a:p>
            <a:pPr algn="r"/>
            <a:r>
              <a:rPr lang="en-US" sz="1800" b="1" dirty="0">
                <a:solidFill>
                  <a:srgbClr val="54A021"/>
                </a:solidFill>
              </a:rPr>
              <a:t>Deborah Melendez</a:t>
            </a:r>
          </a:p>
        </p:txBody>
      </p:sp>
    </p:spTree>
    <p:extLst>
      <p:ext uri="{BB962C8B-B14F-4D97-AF65-F5344CB8AC3E}">
        <p14:creationId xmlns:p14="http://schemas.microsoft.com/office/powerpoint/2010/main" val="13770642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2" name="Rectangle 21">
            <a:extLst>
              <a:ext uri="{FF2B5EF4-FFF2-40B4-BE49-F238E27FC236}">
                <a16:creationId xmlns:a16="http://schemas.microsoft.com/office/drawing/2014/main" id="{2783C067-F8BF-4755-B516-8A0CD74C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2ED796EC-E7FF-46DB-B912-FB08BF12A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549A2DAB-B431-487D-95AD-BB0FECB49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alpha val="88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0819F787-32B4-46A8-BC57-C6571BCEE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cxnSp>
        <p:nvCxnSpPr>
          <p:cNvPr id="30" name="Straight Connector 29">
            <a:extLst>
              <a:ext uri="{FF2B5EF4-FFF2-40B4-BE49-F238E27FC236}">
                <a16:creationId xmlns:a16="http://schemas.microsoft.com/office/drawing/2014/main" id="{C5ECDEE1-7093-418F-9CF5-24EEB115C1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045062AF-EB11-4651-BC4A-4DA21768D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5" name="Slide Number Placeholder 4">
            <a:extLst>
              <a:ext uri="{FF2B5EF4-FFF2-40B4-BE49-F238E27FC236}">
                <a16:creationId xmlns:a16="http://schemas.microsoft.com/office/drawing/2014/main" id="{FF8BD054-D068-01CB-FA5F-78C835D6C489}"/>
              </a:ext>
            </a:extLst>
          </p:cNvPr>
          <p:cNvSpPr>
            <a:spLocks noGrp="1"/>
          </p:cNvSpPr>
          <p:nvPr>
            <p:ph type="sldNum" sz="quarter" idx="12"/>
          </p:nvPr>
        </p:nvSpPr>
        <p:spPr>
          <a:xfrm>
            <a:off x="10402529" y="6041362"/>
            <a:ext cx="683339" cy="365125"/>
          </a:xfrm>
        </p:spPr>
        <p:txBody>
          <a:bodyPr vert="horz" lIns="91440" tIns="45720" rIns="91440" bIns="45720" rtlCol="0" anchor="ctr">
            <a:normAutofit/>
          </a:bodyPr>
          <a:lstStyle/>
          <a:p>
            <a:pPr>
              <a:spcAft>
                <a:spcPts val="600"/>
              </a:spcAft>
            </a:pPr>
            <a:fld id="{D57F1E4F-1CFF-5643-939E-217C01CDF565}" type="slidenum">
              <a:rPr lang="en-US" kern="1200">
                <a:solidFill>
                  <a:srgbClr val="FFFFFF"/>
                </a:solidFill>
                <a:latin typeface="+mn-lt"/>
                <a:ea typeface="+mn-ea"/>
                <a:cs typeface="+mn-cs"/>
              </a:rPr>
              <a:pPr>
                <a:spcAft>
                  <a:spcPts val="600"/>
                </a:spcAft>
              </a:pPr>
              <a:t>25</a:t>
            </a:fld>
            <a:endParaRPr lang="en-US" kern="1200">
              <a:solidFill>
                <a:srgbClr val="FFFFFF"/>
              </a:solidFill>
              <a:latin typeface="+mn-lt"/>
              <a:ea typeface="+mn-ea"/>
              <a:cs typeface="+mn-cs"/>
            </a:endParaRPr>
          </a:p>
        </p:txBody>
      </p:sp>
      <p:sp>
        <p:nvSpPr>
          <p:cNvPr id="6" name="TextBox 5">
            <a:extLst>
              <a:ext uri="{FF2B5EF4-FFF2-40B4-BE49-F238E27FC236}">
                <a16:creationId xmlns:a16="http://schemas.microsoft.com/office/drawing/2014/main" id="{73E530B0-62AB-CB7D-9CD6-0DBD330757E2}"/>
              </a:ext>
            </a:extLst>
          </p:cNvPr>
          <p:cNvSpPr txBox="1"/>
          <p:nvPr/>
        </p:nvSpPr>
        <p:spPr>
          <a:xfrm>
            <a:off x="774344" y="2021946"/>
            <a:ext cx="8596668" cy="3139321"/>
          </a:xfrm>
          <a:prstGeom prst="rect">
            <a:avLst/>
          </a:prstGeom>
          <a:noFill/>
        </p:spPr>
        <p:txBody>
          <a:bodyPr wrap="square" rtlCol="0">
            <a:spAutoFit/>
          </a:bodyPr>
          <a:lstStyle/>
          <a:p>
            <a:pPr marL="0" indent="0">
              <a:buNone/>
            </a:pPr>
            <a:r>
              <a:rPr lang="en-US" sz="1800" dirty="0">
                <a:effectLst/>
                <a:latin typeface="Arial" panose="020B0604020202020204" pitchFamily="34" charset="0"/>
                <a:ea typeface="MS PMincho" panose="02020600040205080304" pitchFamily="18" charset="-128"/>
                <a:cs typeface="Arial" panose="020B0604020202020204" pitchFamily="34" charset="0"/>
              </a:rPr>
              <a:t>AXON FV Foreign Visitor Program </a:t>
            </a:r>
          </a:p>
          <a:p>
            <a:pPr marL="0" indent="0">
              <a:buNone/>
            </a:pPr>
            <a:r>
              <a:rPr lang="en-US" sz="1800" dirty="0">
                <a:effectLst/>
                <a:latin typeface="Arial" panose="020B0604020202020204" pitchFamily="34" charset="0"/>
                <a:ea typeface="MS PMincho" panose="02020600040205080304" pitchFamily="18" charset="-128"/>
                <a:cs typeface="Arial" panose="020B0604020202020204" pitchFamily="34" charset="0"/>
                <a:hlinkClick r:id="rId2"/>
              </a:rPr>
              <a:t>https://axon.ars.usda.gov/Inside%20ARS/AO-Hub/Pages/ARS-Foreign-Visitor-Program.aspx</a:t>
            </a:r>
            <a:endParaRPr lang="en-US" sz="1800" dirty="0">
              <a:effectLst/>
              <a:latin typeface="Arial" panose="020B0604020202020204" pitchFamily="34" charset="0"/>
              <a:ea typeface="MS PMincho" panose="02020600040205080304" pitchFamily="18" charset="-128"/>
              <a:cs typeface="Arial" panose="020B0604020202020204" pitchFamily="34" charset="0"/>
            </a:endParaRPr>
          </a:p>
          <a:p>
            <a:pPr marL="0" indent="0">
              <a:buNone/>
            </a:pPr>
            <a:endParaRPr lang="en-US" sz="1800" dirty="0">
              <a:effectLst/>
              <a:latin typeface="Arial" panose="020B0604020202020204" pitchFamily="34" charset="0"/>
              <a:ea typeface="MS PMincho" panose="02020600040205080304" pitchFamily="18" charset="-128"/>
              <a:cs typeface="Arial" panose="020B0604020202020204" pitchFamily="34" charset="0"/>
            </a:endParaRPr>
          </a:p>
          <a:p>
            <a:r>
              <a:rPr lang="en-US" sz="1800" dirty="0">
                <a:effectLst/>
                <a:latin typeface="Arial" panose="020B0604020202020204" pitchFamily="34" charset="0"/>
                <a:ea typeface="MS PMincho" panose="02020600040205080304" pitchFamily="18" charset="-128"/>
                <a:cs typeface="Arial" panose="020B0604020202020204" pitchFamily="34" charset="0"/>
              </a:rPr>
              <a:t>AXON FV Fastrack Page</a:t>
            </a:r>
          </a:p>
          <a:p>
            <a:pPr marL="0" indent="0">
              <a:buNone/>
            </a:pPr>
            <a:r>
              <a:rPr lang="en-US" sz="1800" dirty="0">
                <a:effectLst/>
                <a:latin typeface="Arial" panose="020B0604020202020204" pitchFamily="34" charset="0"/>
                <a:ea typeface="MS PMincho" panose="02020600040205080304" pitchFamily="18" charset="-128"/>
                <a:cs typeface="Arial" panose="020B0604020202020204" pitchFamily="34" charset="0"/>
                <a:hlinkClick r:id="rId3"/>
              </a:rPr>
              <a:t>https://axon.ars.usda.gov/Inside%20ARS/AO-Hub/Pages/FVFastrack.aspx</a:t>
            </a:r>
            <a:endParaRPr lang="en-US" sz="1800" dirty="0">
              <a:effectLst/>
              <a:latin typeface="Arial" panose="020B0604020202020204" pitchFamily="34" charset="0"/>
              <a:ea typeface="MS PMincho" panose="02020600040205080304" pitchFamily="18" charset="-128"/>
              <a:cs typeface="Arial" panose="020B0604020202020204" pitchFamily="34" charset="0"/>
            </a:endParaRPr>
          </a:p>
          <a:p>
            <a:pPr marL="0" indent="0">
              <a:buNone/>
            </a:pPr>
            <a:endParaRPr lang="en-US" sz="1800" dirty="0">
              <a:effectLst/>
              <a:latin typeface="Arial" panose="020B0604020202020204" pitchFamily="34" charset="0"/>
              <a:ea typeface="MS PMincho" panose="02020600040205080304" pitchFamily="18" charset="-128"/>
              <a:cs typeface="Arial" panose="020B0604020202020204" pitchFamily="34" charset="0"/>
            </a:endParaRPr>
          </a:p>
          <a:p>
            <a:r>
              <a:rPr lang="en-US" dirty="0">
                <a:latin typeface="Arial" panose="020B0604020202020204" pitchFamily="34" charset="0"/>
                <a:ea typeface="MS PMincho" panose="02020600040205080304" pitchFamily="18" charset="-128"/>
                <a:cs typeface="Arial" panose="020B0604020202020204" pitchFamily="34" charset="0"/>
              </a:rPr>
              <a:t>Current Fastrack Guide</a:t>
            </a:r>
            <a:endParaRPr lang="en-US" sz="1800" dirty="0">
              <a:latin typeface="Arial" panose="020B0604020202020204" pitchFamily="34" charset="0"/>
              <a:ea typeface="MS PMincho" panose="02020600040205080304" pitchFamily="18" charset="-128"/>
              <a:cs typeface="Arial" panose="020B0604020202020204" pitchFamily="34" charset="0"/>
            </a:endParaRPr>
          </a:p>
          <a:p>
            <a:pPr marL="0" indent="0">
              <a:buNone/>
            </a:pPr>
            <a:r>
              <a:rPr lang="en-US" sz="1800" dirty="0">
                <a:effectLst/>
                <a:latin typeface="Arial" panose="020B0604020202020204" pitchFamily="34" charset="0"/>
                <a:ea typeface="MS PMincho" panose="02020600040205080304" pitchFamily="18" charset="-128"/>
                <a:cs typeface="Arial" panose="020B0604020202020204" pitchFamily="34" charset="0"/>
                <a:hlinkClick r:id="rId4"/>
              </a:rPr>
              <a:t>https://axon.ars.usda.gov/Inside%20ARS/AO-Hub/Documents/FVFastrack%20User%20Guide%203.5.pdf</a:t>
            </a:r>
            <a:endParaRPr lang="en-US" sz="1800" dirty="0">
              <a:effectLst/>
              <a:latin typeface="Arial" panose="020B0604020202020204" pitchFamily="34" charset="0"/>
              <a:ea typeface="MS PMincho" panose="02020600040205080304" pitchFamily="18" charset="-128"/>
              <a:cs typeface="Arial" panose="020B0604020202020204" pitchFamily="34" charset="0"/>
            </a:endParaRPr>
          </a:p>
          <a:p>
            <a:endParaRPr lang="en-US" dirty="0"/>
          </a:p>
        </p:txBody>
      </p:sp>
      <p:sp>
        <p:nvSpPr>
          <p:cNvPr id="7" name="Title 1">
            <a:extLst>
              <a:ext uri="{FF2B5EF4-FFF2-40B4-BE49-F238E27FC236}">
                <a16:creationId xmlns:a16="http://schemas.microsoft.com/office/drawing/2014/main" id="{009768C4-D99B-0A2A-F17D-70564675A744}"/>
              </a:ext>
            </a:extLst>
          </p:cNvPr>
          <p:cNvSpPr>
            <a:spLocks noGrp="1"/>
          </p:cNvSpPr>
          <p:nvPr>
            <p:ph type="title"/>
          </p:nvPr>
        </p:nvSpPr>
        <p:spPr>
          <a:xfrm>
            <a:off x="677334" y="609600"/>
            <a:ext cx="8596668" cy="1320800"/>
          </a:xfrm>
        </p:spPr>
        <p:txBody>
          <a:bodyPr/>
          <a:lstStyle/>
          <a:p>
            <a:r>
              <a:rPr lang="en-US" sz="3600" dirty="0">
                <a:latin typeface="Arial" panose="020B0604020202020204" pitchFamily="34" charset="0"/>
                <a:cs typeface="Arial" panose="020B0604020202020204" pitchFamily="34" charset="0"/>
              </a:rPr>
              <a:t>Guidance / Policy</a:t>
            </a:r>
          </a:p>
        </p:txBody>
      </p:sp>
    </p:spTree>
    <p:extLst>
      <p:ext uri="{BB962C8B-B14F-4D97-AF65-F5344CB8AC3E}">
        <p14:creationId xmlns:p14="http://schemas.microsoft.com/office/powerpoint/2010/main" val="30263295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677334" y="281121"/>
            <a:ext cx="8596668" cy="1320800"/>
          </a:xfrm>
        </p:spPr>
        <p:txBody>
          <a:bodyPr/>
          <a:lstStyle/>
          <a:p>
            <a:r>
              <a:rPr lang="en-US" dirty="0"/>
              <a:t>What Requires a Name Trace?</a:t>
            </a:r>
          </a:p>
        </p:txBody>
      </p:sp>
      <p:sp>
        <p:nvSpPr>
          <p:cNvPr id="3" name="Content Placeholder 2">
            <a:extLst>
              <a:ext uri="{FF2B5EF4-FFF2-40B4-BE49-F238E27FC236}">
                <a16:creationId xmlns:a16="http://schemas.microsoft.com/office/drawing/2014/main" id="{1E0B8C4B-3A3C-9FD1-59FB-1666C1F09376}"/>
              </a:ext>
            </a:extLst>
          </p:cNvPr>
          <p:cNvSpPr>
            <a:spLocks noGrp="1"/>
          </p:cNvSpPr>
          <p:nvPr>
            <p:ph idx="1"/>
          </p:nvPr>
        </p:nvSpPr>
        <p:spPr>
          <a:xfrm>
            <a:off x="677334" y="917708"/>
            <a:ext cx="8596668" cy="944648"/>
          </a:xfrm>
        </p:spPr>
        <p:txBody>
          <a:bodyPr>
            <a:normAutofit/>
          </a:bodyPr>
          <a:lstStyle/>
          <a:p>
            <a:pPr marL="0" indent="0">
              <a:buNone/>
            </a:pPr>
            <a:r>
              <a:rPr lang="en-US" b="1" dirty="0"/>
              <a:t>ANY FOREIGN NATIONAL TO USDA FACILITIES THAT INCLUDE THE FOLLOWING:</a:t>
            </a:r>
            <a:endParaRPr lang="en-US" dirty="0"/>
          </a:p>
          <a:p>
            <a:pPr marL="457200" lvl="1" indent="0">
              <a:buNone/>
            </a:pPr>
            <a:endParaRPr lang="en-US" dirty="0"/>
          </a:p>
          <a:p>
            <a:pPr marL="457200" lvl="1" indent="0">
              <a:buNone/>
            </a:pPr>
            <a:endParaRPr lang="en-US" dirty="0"/>
          </a:p>
          <a:p>
            <a:endParaRPr lang="en-US" dirty="0"/>
          </a:p>
        </p:txBody>
      </p:sp>
      <p:sp>
        <p:nvSpPr>
          <p:cNvPr id="15" name="Slide Number Placeholder 14">
            <a:extLst>
              <a:ext uri="{FF2B5EF4-FFF2-40B4-BE49-F238E27FC236}">
                <a16:creationId xmlns:a16="http://schemas.microsoft.com/office/drawing/2014/main" id="{7FC3FD3F-45EE-74E3-AD64-441303B83EF3}"/>
              </a:ext>
            </a:extLst>
          </p:cNvPr>
          <p:cNvSpPr>
            <a:spLocks noGrp="1"/>
          </p:cNvSpPr>
          <p:nvPr>
            <p:ph type="sldNum" sz="quarter" idx="12"/>
          </p:nvPr>
        </p:nvSpPr>
        <p:spPr/>
        <p:txBody>
          <a:bodyPr/>
          <a:lstStyle/>
          <a:p>
            <a:fld id="{48F63A3B-78C7-47BE-AE5E-E10140E04643}" type="slidenum">
              <a:rPr lang="en-US" smtClean="0"/>
              <a:t>26</a:t>
            </a:fld>
            <a:endParaRPr lang="en-US" dirty="0"/>
          </a:p>
        </p:txBody>
      </p:sp>
      <p:sp>
        <p:nvSpPr>
          <p:cNvPr id="5" name="Content Placeholder 2">
            <a:extLst>
              <a:ext uri="{FF2B5EF4-FFF2-40B4-BE49-F238E27FC236}">
                <a16:creationId xmlns:a16="http://schemas.microsoft.com/office/drawing/2014/main" id="{228487B3-95FB-C9E1-9A36-B6B8F8EC94DF}"/>
              </a:ext>
            </a:extLst>
          </p:cNvPr>
          <p:cNvSpPr txBox="1">
            <a:spLocks/>
          </p:cNvSpPr>
          <p:nvPr/>
        </p:nvSpPr>
        <p:spPr>
          <a:xfrm>
            <a:off x="677333" y="3509998"/>
            <a:ext cx="9301167" cy="289968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endParaRPr lang="en-US" dirty="0"/>
          </a:p>
          <a:p>
            <a:pPr marL="457200" lvl="1" indent="0">
              <a:buFont typeface="Wingdings 3" charset="2"/>
              <a:buNone/>
            </a:pPr>
            <a:endParaRPr lang="en-US" dirty="0"/>
          </a:p>
          <a:p>
            <a:endParaRPr lang="en-US" dirty="0"/>
          </a:p>
        </p:txBody>
      </p:sp>
      <p:graphicFrame>
        <p:nvGraphicFramePr>
          <p:cNvPr id="6" name="Text Placeholder 40">
            <a:extLst>
              <a:ext uri="{FF2B5EF4-FFF2-40B4-BE49-F238E27FC236}">
                <a16:creationId xmlns:a16="http://schemas.microsoft.com/office/drawing/2014/main" id="{B645AEB6-BAE2-8A30-F51D-36BA2A3E74E0}"/>
              </a:ext>
            </a:extLst>
          </p:cNvPr>
          <p:cNvGraphicFramePr/>
          <p:nvPr>
            <p:extLst>
              <p:ext uri="{D42A27DB-BD31-4B8C-83A1-F6EECF244321}">
                <p14:modId xmlns:p14="http://schemas.microsoft.com/office/powerpoint/2010/main" val="2950116060"/>
              </p:ext>
            </p:extLst>
          </p:nvPr>
        </p:nvGraphicFramePr>
        <p:xfrm>
          <a:off x="1003689" y="1507138"/>
          <a:ext cx="5980170" cy="5337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97232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677334" y="281121"/>
            <a:ext cx="8596668" cy="1320800"/>
          </a:xfrm>
        </p:spPr>
        <p:txBody>
          <a:bodyPr/>
          <a:lstStyle/>
          <a:p>
            <a:r>
              <a:rPr lang="en-US" dirty="0"/>
              <a:t>What Does NOT Require a Name Trace?</a:t>
            </a:r>
          </a:p>
        </p:txBody>
      </p:sp>
      <p:sp>
        <p:nvSpPr>
          <p:cNvPr id="3" name="Content Placeholder 2">
            <a:extLst>
              <a:ext uri="{FF2B5EF4-FFF2-40B4-BE49-F238E27FC236}">
                <a16:creationId xmlns:a16="http://schemas.microsoft.com/office/drawing/2014/main" id="{1E0B8C4B-3A3C-9FD1-59FB-1666C1F09376}"/>
              </a:ext>
            </a:extLst>
          </p:cNvPr>
          <p:cNvSpPr>
            <a:spLocks noGrp="1"/>
          </p:cNvSpPr>
          <p:nvPr>
            <p:ph idx="1"/>
          </p:nvPr>
        </p:nvSpPr>
        <p:spPr>
          <a:xfrm>
            <a:off x="677334" y="917708"/>
            <a:ext cx="8596668" cy="944648"/>
          </a:xfrm>
        </p:spPr>
        <p:txBody>
          <a:bodyPr>
            <a:normAutofit/>
          </a:bodyPr>
          <a:lstStyle/>
          <a:p>
            <a:pPr marL="0" indent="0">
              <a:buNone/>
            </a:pPr>
            <a:r>
              <a:rPr lang="en-US" b="1" dirty="0"/>
              <a:t>The following types of non-US Citizens that are NOT included in this process:</a:t>
            </a:r>
            <a:endParaRPr lang="en-US" dirty="0"/>
          </a:p>
          <a:p>
            <a:pPr marL="457200" lvl="1" indent="0">
              <a:buNone/>
            </a:pPr>
            <a:endParaRPr lang="en-US" dirty="0"/>
          </a:p>
          <a:p>
            <a:pPr marL="457200" lvl="1" indent="0">
              <a:buNone/>
            </a:pPr>
            <a:endParaRPr lang="en-US" dirty="0"/>
          </a:p>
          <a:p>
            <a:endParaRPr lang="en-US" dirty="0"/>
          </a:p>
        </p:txBody>
      </p:sp>
      <p:sp>
        <p:nvSpPr>
          <p:cNvPr id="15" name="Slide Number Placeholder 14">
            <a:extLst>
              <a:ext uri="{FF2B5EF4-FFF2-40B4-BE49-F238E27FC236}">
                <a16:creationId xmlns:a16="http://schemas.microsoft.com/office/drawing/2014/main" id="{7FC3FD3F-45EE-74E3-AD64-441303B83EF3}"/>
              </a:ext>
            </a:extLst>
          </p:cNvPr>
          <p:cNvSpPr>
            <a:spLocks noGrp="1"/>
          </p:cNvSpPr>
          <p:nvPr>
            <p:ph type="sldNum" sz="quarter" idx="12"/>
          </p:nvPr>
        </p:nvSpPr>
        <p:spPr/>
        <p:txBody>
          <a:bodyPr/>
          <a:lstStyle/>
          <a:p>
            <a:fld id="{48F63A3B-78C7-47BE-AE5E-E10140E04643}" type="slidenum">
              <a:rPr lang="en-US" smtClean="0"/>
              <a:t>27</a:t>
            </a:fld>
            <a:endParaRPr lang="en-US" dirty="0"/>
          </a:p>
        </p:txBody>
      </p:sp>
      <p:graphicFrame>
        <p:nvGraphicFramePr>
          <p:cNvPr id="4" name="Text Placeholder 40">
            <a:extLst>
              <a:ext uri="{FF2B5EF4-FFF2-40B4-BE49-F238E27FC236}">
                <a16:creationId xmlns:a16="http://schemas.microsoft.com/office/drawing/2014/main" id="{D391CD25-AE44-62C9-B188-B2F890B9391F}"/>
              </a:ext>
            </a:extLst>
          </p:cNvPr>
          <p:cNvGraphicFramePr/>
          <p:nvPr>
            <p:extLst>
              <p:ext uri="{D42A27DB-BD31-4B8C-83A1-F6EECF244321}">
                <p14:modId xmlns:p14="http://schemas.microsoft.com/office/powerpoint/2010/main" val="760792470"/>
              </p:ext>
            </p:extLst>
          </p:nvPr>
        </p:nvGraphicFramePr>
        <p:xfrm>
          <a:off x="1643912" y="1605863"/>
          <a:ext cx="6166237" cy="4887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81090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8FA965-759D-1843-41C3-74EE3B719C0F}"/>
              </a:ext>
            </a:extLst>
          </p:cNvPr>
          <p:cNvSpPr>
            <a:spLocks noGrp="1"/>
          </p:cNvSpPr>
          <p:nvPr>
            <p:ph sz="half" idx="1"/>
          </p:nvPr>
        </p:nvSpPr>
        <p:spPr>
          <a:xfrm>
            <a:off x="99499" y="495300"/>
            <a:ext cx="6364801" cy="6248400"/>
          </a:xfrm>
        </p:spPr>
        <p:txBody>
          <a:bodyPr/>
          <a:lstStyle/>
          <a:p>
            <a:pPr marL="0" indent="0">
              <a:buNone/>
            </a:pPr>
            <a:endParaRPr lang="en-US" sz="1400" dirty="0">
              <a:latin typeface="Arial" panose="020B0604020202020204" pitchFamily="34" charset="0"/>
              <a:ea typeface="MS PMincho" panose="02020600040205080304" pitchFamily="18" charset="-128"/>
              <a:cs typeface="Arial" panose="020B0604020202020204" pitchFamily="34" charset="0"/>
            </a:endParaRPr>
          </a:p>
          <a:p>
            <a:pPr marL="0" indent="0">
              <a:buNone/>
            </a:pPr>
            <a:r>
              <a:rPr lang="en-US" sz="1400" dirty="0">
                <a:effectLst/>
                <a:latin typeface="Arial" panose="020B0604020202020204" pitchFamily="34" charset="0"/>
                <a:ea typeface="MS PMincho" panose="02020600040205080304" pitchFamily="18" charset="-128"/>
                <a:cs typeface="Arial" panose="020B0604020202020204" pitchFamily="34" charset="0"/>
              </a:rPr>
              <a:t>PSA requests the information from the ARS SY (Scientist) in order to create a new portal ticket </a:t>
            </a:r>
            <a:endParaRPr lang="en-US" sz="1400" b="1" u="sng" dirty="0">
              <a:latin typeface="Arial" panose="020B0604020202020204" pitchFamily="34" charset="0"/>
              <a:ea typeface="MS PMincho" panose="02020600040205080304" pitchFamily="18" charset="-128"/>
              <a:cs typeface="Arial" panose="020B0604020202020204" pitchFamily="34" charset="0"/>
            </a:endParaRPr>
          </a:p>
          <a:p>
            <a:pPr marL="0" indent="0" algn="ctr">
              <a:buNone/>
            </a:pPr>
            <a:r>
              <a:rPr lang="en-US" sz="1400" u="sng" dirty="0">
                <a:solidFill>
                  <a:srgbClr val="92D050"/>
                </a:solidFill>
                <a:effectLst/>
                <a:latin typeface="Calibri" panose="020F050202020403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https://usda.force.com/AFMCSP/s/</a:t>
            </a:r>
            <a:endParaRPr lang="en-US" sz="1400" dirty="0">
              <a:solidFill>
                <a:srgbClr val="92D050"/>
              </a:solidFill>
              <a:latin typeface="Calibri" panose="020F0502020204030204" pitchFamily="34" charset="0"/>
              <a:ea typeface="Times New Roman" panose="02020603050405020304" pitchFamily="18" charset="0"/>
              <a:cs typeface="Times New Roman" panose="02020603050405020304" pitchFamily="18" charset="0"/>
            </a:endParaRPr>
          </a:p>
          <a:p>
            <a:pPr marL="0" indent="0" algn="ctr">
              <a:buNone/>
            </a:pPr>
            <a:endParaRPr lang="en-US" sz="1100" b="1" u="sng" dirty="0">
              <a:latin typeface="Arial" panose="020B0604020202020204" pitchFamily="34" charset="0"/>
              <a:ea typeface="MS PMincho" panose="02020600040205080304" pitchFamily="18" charset="-128"/>
              <a:cs typeface="Arial" panose="020B0604020202020204" pitchFamily="34" charset="0"/>
            </a:endParaRPr>
          </a:p>
          <a:p>
            <a:pPr marL="0" indent="0">
              <a:buNone/>
            </a:pPr>
            <a:r>
              <a:rPr lang="en-US" sz="1200" b="1" u="sng" dirty="0">
                <a:latin typeface="Arial" panose="020B0604020202020204" pitchFamily="34" charset="0"/>
                <a:ea typeface="MS PMincho" panose="02020600040205080304" pitchFamily="18" charset="-128"/>
                <a:cs typeface="Arial" panose="020B0604020202020204" pitchFamily="34" charset="0"/>
              </a:rPr>
              <a:t>What needs to be filled out</a:t>
            </a:r>
          </a:p>
          <a:p>
            <a:pPr marL="285750" indent="-285750">
              <a:buFont typeface="+mj-lt"/>
              <a:buAutoNum type="arabicPeriod"/>
            </a:pPr>
            <a:r>
              <a:rPr lang="en-US" sz="1200" dirty="0">
                <a:latin typeface="Arial" panose="020B0604020202020204" pitchFamily="34" charset="0"/>
                <a:ea typeface="MS PMincho" panose="02020600040205080304" pitchFamily="18" charset="-128"/>
                <a:cs typeface="Arial" panose="020B0604020202020204" pitchFamily="34" charset="0"/>
              </a:rPr>
              <a:t>Requestor Name - Name of requestor</a:t>
            </a:r>
          </a:p>
          <a:p>
            <a:pPr marL="285750" indent="-285750">
              <a:buFont typeface="+mj-lt"/>
              <a:buAutoNum type="arabicPeriod"/>
            </a:pPr>
            <a:r>
              <a:rPr lang="en-US" sz="1200" dirty="0">
                <a:latin typeface="Arial" panose="020B0604020202020204" pitchFamily="34" charset="0"/>
                <a:ea typeface="MS PMincho" panose="02020600040205080304" pitchFamily="18" charset="-128"/>
                <a:cs typeface="Arial" panose="020B0604020202020204" pitchFamily="34" charset="0"/>
              </a:rPr>
              <a:t>Subcategory – Choose which is applicable</a:t>
            </a:r>
          </a:p>
          <a:p>
            <a:pPr marL="285750" indent="-285750">
              <a:buFont typeface="+mj-lt"/>
              <a:buAutoNum type="arabicPeriod"/>
            </a:pPr>
            <a:r>
              <a:rPr lang="en-US" sz="1200" dirty="0">
                <a:latin typeface="Arial" panose="020B0604020202020204" pitchFamily="34" charset="0"/>
                <a:ea typeface="MS PMincho" panose="02020600040205080304" pitchFamily="18" charset="-128"/>
                <a:cs typeface="Arial" panose="020B0604020202020204" pitchFamily="34" charset="0"/>
              </a:rPr>
              <a:t>Subject – Foreign National first name and last name </a:t>
            </a:r>
          </a:p>
          <a:p>
            <a:pPr marL="285750" indent="-285750">
              <a:buFont typeface="+mj-lt"/>
              <a:buAutoNum type="arabicPeriod"/>
            </a:pPr>
            <a:r>
              <a:rPr lang="en-US" sz="1200" dirty="0">
                <a:latin typeface="Arial" panose="020B0604020202020204" pitchFamily="34" charset="0"/>
                <a:ea typeface="MS PMincho" panose="02020600040205080304" pitchFamily="18" charset="-128"/>
                <a:cs typeface="Arial" panose="020B0604020202020204" pitchFamily="34" charset="0"/>
              </a:rPr>
              <a:t>HRL – Deborah Melendez needs to be in there, so we get notifications. </a:t>
            </a:r>
          </a:p>
          <a:p>
            <a:pPr marL="285750" indent="-285750">
              <a:buFont typeface="+mj-lt"/>
              <a:buAutoNum type="arabicPeriod"/>
            </a:pPr>
            <a:r>
              <a:rPr lang="en-US" sz="1200" dirty="0">
                <a:latin typeface="Arial" panose="020B0604020202020204" pitchFamily="34" charset="0"/>
                <a:ea typeface="MS PMincho" panose="02020600040205080304" pitchFamily="18" charset="-128"/>
                <a:cs typeface="Arial" panose="020B0604020202020204" pitchFamily="34" charset="0"/>
              </a:rPr>
              <a:t>Related AO – Needs to be there so the AO gets notifications</a:t>
            </a:r>
          </a:p>
          <a:p>
            <a:pPr marL="0" indent="0">
              <a:buNone/>
            </a:pPr>
            <a:endParaRPr lang="en-US" sz="1200" dirty="0">
              <a:latin typeface="Arial" panose="020B0604020202020204" pitchFamily="34" charset="0"/>
              <a:ea typeface="MS PMincho" panose="02020600040205080304" pitchFamily="18" charset="-128"/>
              <a:cs typeface="Arial" panose="020B0604020202020204" pitchFamily="34" charset="0"/>
            </a:endParaRPr>
          </a:p>
          <a:p>
            <a:pPr marL="0" indent="0">
              <a:buNone/>
            </a:pPr>
            <a:endParaRPr lang="en-US" sz="1200" dirty="0">
              <a:latin typeface="Arial" panose="020B0604020202020204" pitchFamily="34" charset="0"/>
              <a:ea typeface="MS PMincho" panose="02020600040205080304" pitchFamily="18" charset="-128"/>
              <a:cs typeface="Arial" panose="020B0604020202020204" pitchFamily="34" charset="0"/>
            </a:endParaRPr>
          </a:p>
          <a:p>
            <a:pPr marL="0" indent="0">
              <a:buNone/>
            </a:pPr>
            <a:r>
              <a:rPr lang="en-US" sz="1200" dirty="0">
                <a:latin typeface="Arial" panose="020B0604020202020204" pitchFamily="34" charset="0"/>
                <a:ea typeface="MS PMincho" panose="02020600040205080304" pitchFamily="18" charset="-128"/>
                <a:cs typeface="Arial" panose="020B0604020202020204" pitchFamily="34" charset="0"/>
              </a:rPr>
              <a:t>If there are any related tickets, put the ticket # in related ticket/suitability sections</a:t>
            </a:r>
          </a:p>
          <a:p>
            <a:pPr marL="0" indent="0">
              <a:buNone/>
            </a:pPr>
            <a:r>
              <a:rPr lang="en-US" sz="1200" dirty="0">
                <a:latin typeface="Arial" panose="020B0604020202020204" pitchFamily="34" charset="0"/>
                <a:ea typeface="MS PMincho" panose="02020600040205080304" pitchFamily="18" charset="-128"/>
                <a:cs typeface="Arial" panose="020B0604020202020204" pitchFamily="34" charset="0"/>
              </a:rPr>
              <a:t>Foreign National Status</a:t>
            </a:r>
          </a:p>
          <a:p>
            <a:pPr marL="0" indent="0">
              <a:buNone/>
            </a:pPr>
            <a:r>
              <a:rPr lang="en-US" sz="1200" dirty="0">
                <a:latin typeface="Arial" panose="020B0604020202020204" pitchFamily="34" charset="0"/>
                <a:ea typeface="MS PMincho" panose="02020600040205080304" pitchFamily="18" charset="-128"/>
                <a:cs typeface="Arial" panose="020B0604020202020204" pitchFamily="34" charset="0"/>
              </a:rPr>
              <a:t>Currently at USDA </a:t>
            </a:r>
            <a:endParaRPr lang="en-US" sz="1200" dirty="0">
              <a:highlight>
                <a:srgbClr val="F9F9F9"/>
              </a:highlight>
              <a:latin typeface="Arial" panose="020B0604020202020204" pitchFamily="34" charset="0"/>
              <a:ea typeface="MS PMincho" panose="02020600040205080304" pitchFamily="18" charset="-128"/>
              <a:cs typeface="Arial" panose="020B0604020202020204" pitchFamily="34" charset="0"/>
            </a:endParaRPr>
          </a:p>
          <a:p>
            <a:endParaRPr lang="en-US" sz="1200" dirty="0"/>
          </a:p>
        </p:txBody>
      </p:sp>
      <p:sp>
        <p:nvSpPr>
          <p:cNvPr id="5" name="Slide Number Placeholder 4">
            <a:extLst>
              <a:ext uri="{FF2B5EF4-FFF2-40B4-BE49-F238E27FC236}">
                <a16:creationId xmlns:a16="http://schemas.microsoft.com/office/drawing/2014/main" id="{89EB49CB-F913-7754-A52D-E9CE45B4B815}"/>
              </a:ext>
            </a:extLst>
          </p:cNvPr>
          <p:cNvSpPr>
            <a:spLocks noGrp="1"/>
          </p:cNvSpPr>
          <p:nvPr>
            <p:ph type="sldNum" sz="quarter" idx="12"/>
          </p:nvPr>
        </p:nvSpPr>
        <p:spPr/>
        <p:txBody>
          <a:bodyPr/>
          <a:lstStyle/>
          <a:p>
            <a:fld id="{48F63A3B-78C7-47BE-AE5E-E10140E04643}" type="slidenum">
              <a:rPr lang="en-US" smtClean="0"/>
              <a:t>28</a:t>
            </a:fld>
            <a:endParaRPr lang="en-US" dirty="0"/>
          </a:p>
        </p:txBody>
      </p:sp>
      <p:pic>
        <p:nvPicPr>
          <p:cNvPr id="10" name="Picture 9" descr="Graphical user interface, application&#10;&#10;Description automatically generated">
            <a:extLst>
              <a:ext uri="{FF2B5EF4-FFF2-40B4-BE49-F238E27FC236}">
                <a16:creationId xmlns:a16="http://schemas.microsoft.com/office/drawing/2014/main" id="{12592CC7-00B5-E31E-AFF1-75574FD6111B}"/>
              </a:ext>
            </a:extLst>
          </p:cNvPr>
          <p:cNvPicPr>
            <a:picLocks noChangeAspect="1"/>
          </p:cNvPicPr>
          <p:nvPr/>
        </p:nvPicPr>
        <p:blipFill rotWithShape="1">
          <a:blip r:embed="rId3"/>
          <a:srcRect l="31548" t="5530" r="31635" b="1437"/>
          <a:stretch/>
        </p:blipFill>
        <p:spPr>
          <a:xfrm>
            <a:off x="6645500" y="126999"/>
            <a:ext cx="5447001" cy="6718301"/>
          </a:xfrm>
          <a:prstGeom prst="rect">
            <a:avLst/>
          </a:prstGeom>
          <a:ln w="127000" cap="sq">
            <a:solidFill>
              <a:schemeClr val="accent2"/>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3484680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10AF9BB-BD40-E8A7-D59D-7FDCE92C5C57}"/>
              </a:ext>
            </a:extLst>
          </p:cNvPr>
          <p:cNvSpPr/>
          <p:nvPr/>
        </p:nvSpPr>
        <p:spPr>
          <a:xfrm>
            <a:off x="6600824" y="0"/>
            <a:ext cx="5591175" cy="685800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58FA965-759D-1843-41C3-74EE3B719C0F}"/>
              </a:ext>
            </a:extLst>
          </p:cNvPr>
          <p:cNvSpPr>
            <a:spLocks noGrp="1"/>
          </p:cNvSpPr>
          <p:nvPr>
            <p:ph sz="half" idx="1"/>
          </p:nvPr>
        </p:nvSpPr>
        <p:spPr>
          <a:xfrm>
            <a:off x="99499" y="495300"/>
            <a:ext cx="6364801" cy="6248400"/>
          </a:xfrm>
        </p:spPr>
        <p:txBody>
          <a:bodyPr/>
          <a:lstStyle/>
          <a:p>
            <a:pPr marL="0" indent="0">
              <a:buNone/>
            </a:pPr>
            <a:r>
              <a:rPr lang="en-US" sz="1400" dirty="0">
                <a:effectLst/>
                <a:latin typeface="Arial" panose="020B0604020202020204" pitchFamily="34" charset="0"/>
                <a:ea typeface="MS PMincho" panose="02020600040205080304" pitchFamily="18" charset="-128"/>
                <a:cs typeface="Arial" panose="020B0604020202020204" pitchFamily="34" charset="0"/>
              </a:rPr>
              <a:t>Confirm with ARS host (SY) Who is sponsoring th</a:t>
            </a:r>
            <a:r>
              <a:rPr lang="en-US" sz="1400" dirty="0">
                <a:latin typeface="Arial" panose="020B0604020202020204" pitchFamily="34" charset="0"/>
                <a:ea typeface="MS PMincho" panose="02020600040205080304" pitchFamily="18" charset="-128"/>
                <a:cs typeface="Arial" panose="020B0604020202020204" pitchFamily="34" charset="0"/>
              </a:rPr>
              <a:t>e foreign national’s visa. </a:t>
            </a:r>
            <a:r>
              <a:rPr lang="en-US" sz="1400" dirty="0">
                <a:effectLst/>
                <a:latin typeface="Arial" panose="020B0604020202020204" pitchFamily="34" charset="0"/>
                <a:ea typeface="MS PMincho" panose="02020600040205080304" pitchFamily="18" charset="-128"/>
                <a:cs typeface="Arial" panose="020B0604020202020204" pitchFamily="34" charset="0"/>
              </a:rPr>
              <a:t>The FV should already have a student Visa (F1 Visa) that allowed them to come to the US or a professor/research scholar Visa (J1 Visa</a:t>
            </a:r>
            <a:r>
              <a:rPr lang="en-US" sz="1200" dirty="0">
                <a:effectLst/>
                <a:latin typeface="Arial" panose="020B0604020202020204" pitchFamily="34" charset="0"/>
                <a:ea typeface="MS PMincho" panose="02020600040205080304" pitchFamily="18" charset="-128"/>
                <a:cs typeface="Arial" panose="020B0604020202020204" pitchFamily="34" charset="0"/>
              </a:rPr>
              <a:t>)</a:t>
            </a:r>
            <a:br>
              <a:rPr lang="en-US" sz="1200" dirty="0">
                <a:effectLst/>
                <a:latin typeface="Arial" panose="020B0604020202020204" pitchFamily="34" charset="0"/>
                <a:ea typeface="MS PMincho" panose="02020600040205080304" pitchFamily="18" charset="-128"/>
                <a:cs typeface="Arial" panose="020B0604020202020204" pitchFamily="34" charset="0"/>
              </a:rPr>
            </a:br>
            <a:endParaRPr lang="en-US" sz="1100" b="1" u="sng" dirty="0">
              <a:latin typeface="Arial" panose="020B0604020202020204" pitchFamily="34" charset="0"/>
              <a:ea typeface="MS PMincho" panose="02020600040205080304" pitchFamily="18" charset="-128"/>
              <a:cs typeface="Arial" panose="020B0604020202020204" pitchFamily="34" charset="0"/>
            </a:endParaRPr>
          </a:p>
          <a:p>
            <a:pPr marL="0" indent="0">
              <a:buNone/>
            </a:pPr>
            <a:r>
              <a:rPr lang="en-US" sz="1200" b="1" u="sng" dirty="0">
                <a:effectLst/>
                <a:latin typeface="Arial" panose="020B0604020202020204" pitchFamily="34" charset="0"/>
                <a:ea typeface="MS PMincho" panose="02020600040205080304" pitchFamily="18" charset="-128"/>
                <a:cs typeface="Arial" panose="020B0604020202020204" pitchFamily="34" charset="0"/>
              </a:rPr>
              <a:t>Fill ou</a:t>
            </a:r>
            <a:r>
              <a:rPr lang="en-US" sz="1200" b="1" u="sng" dirty="0">
                <a:latin typeface="Arial" panose="020B0604020202020204" pitchFamily="34" charset="0"/>
                <a:ea typeface="MS PMincho" panose="02020600040205080304" pitchFamily="18" charset="-128"/>
                <a:cs typeface="Arial" panose="020B0604020202020204" pitchFamily="34" charset="0"/>
              </a:rPr>
              <a:t>t sections below:</a:t>
            </a:r>
          </a:p>
          <a:p>
            <a:pPr marL="0" indent="0">
              <a:spcBef>
                <a:spcPts val="0"/>
              </a:spcBef>
              <a:buNone/>
            </a:pPr>
            <a:r>
              <a:rPr lang="en-US" sz="1200" dirty="0">
                <a:effectLst/>
                <a:latin typeface="Arial" panose="020B0604020202020204" pitchFamily="34" charset="0"/>
                <a:ea typeface="MS PMincho" panose="02020600040205080304" pitchFamily="18" charset="-128"/>
                <a:cs typeface="Arial" panose="020B0604020202020204" pitchFamily="34" charset="0"/>
              </a:rPr>
              <a:t>• </a:t>
            </a:r>
            <a:r>
              <a:rPr lang="en-US" sz="1200" dirty="0">
                <a:effectLst/>
                <a:latin typeface="Arial" panose="020B0604020202020204" pitchFamily="34" charset="0"/>
                <a:ea typeface="Times New Roman" panose="02020603050405020304" pitchFamily="18" charset="0"/>
                <a:cs typeface="Arial" panose="020B0604020202020204" pitchFamily="34" charset="0"/>
              </a:rPr>
              <a:t>FV Full Name</a:t>
            </a:r>
            <a:br>
              <a:rPr lang="en-US" sz="1200" dirty="0">
                <a:effectLst/>
                <a:latin typeface="Arial" panose="020B0604020202020204" pitchFamily="34" charset="0"/>
                <a:ea typeface="Calibri" panose="020F0502020204030204" pitchFamily="34" charset="0"/>
                <a:cs typeface="Arial" panose="020B0604020202020204" pitchFamily="34" charset="0"/>
              </a:rPr>
            </a:br>
            <a:r>
              <a:rPr lang="en-US" sz="1200" dirty="0">
                <a:effectLst/>
                <a:latin typeface="Arial" panose="020B0604020202020204" pitchFamily="34" charset="0"/>
                <a:ea typeface="Calibri" panose="020F0502020204030204" pitchFamily="34" charset="0"/>
                <a:cs typeface="Arial" panose="020B0604020202020204" pitchFamily="34" charset="0"/>
              </a:rPr>
              <a:t>• </a:t>
            </a:r>
            <a:r>
              <a:rPr lang="en-US" sz="1200" dirty="0">
                <a:effectLst/>
                <a:latin typeface="Arial" panose="020B0604020202020204" pitchFamily="34" charset="0"/>
                <a:ea typeface="Times New Roman" panose="02020603050405020304" pitchFamily="18" charset="0"/>
                <a:cs typeface="Arial" panose="020B0604020202020204" pitchFamily="34" charset="0"/>
              </a:rPr>
              <a:t>Location </a:t>
            </a:r>
            <a:br>
              <a:rPr lang="en-US" sz="1200" dirty="0">
                <a:effectLst/>
                <a:latin typeface="Arial" panose="020B0604020202020204" pitchFamily="34" charset="0"/>
                <a:ea typeface="Calibri" panose="020F0502020204030204" pitchFamily="34" charset="0"/>
                <a:cs typeface="Arial" panose="020B0604020202020204" pitchFamily="34" charset="0"/>
              </a:rPr>
            </a:br>
            <a:r>
              <a:rPr lang="en-US" sz="1200" dirty="0">
                <a:effectLst/>
                <a:latin typeface="Arial" panose="020B0604020202020204" pitchFamily="34" charset="0"/>
                <a:ea typeface="Calibri" panose="020F0502020204030204" pitchFamily="34" charset="0"/>
                <a:cs typeface="Arial" panose="020B0604020202020204" pitchFamily="34" charset="0"/>
              </a:rPr>
              <a:t>• </a:t>
            </a:r>
            <a:r>
              <a:rPr lang="en-US" sz="1200" dirty="0">
                <a:effectLst/>
                <a:latin typeface="Arial" panose="020B0604020202020204" pitchFamily="34" charset="0"/>
                <a:ea typeface="Times New Roman" panose="02020603050405020304" pitchFamily="18" charset="0"/>
                <a:cs typeface="Arial" panose="020B0604020202020204" pitchFamily="34" charset="0"/>
              </a:rPr>
              <a:t>Citizenship or Nationality</a:t>
            </a:r>
            <a:br>
              <a:rPr lang="en-US" sz="1200" dirty="0">
                <a:effectLst/>
                <a:latin typeface="Arial" panose="020B0604020202020204" pitchFamily="34" charset="0"/>
                <a:ea typeface="Calibri" panose="020F0502020204030204" pitchFamily="34" charset="0"/>
                <a:cs typeface="Arial" panose="020B0604020202020204" pitchFamily="34" charset="0"/>
              </a:rPr>
            </a:br>
            <a:r>
              <a:rPr lang="en-US" sz="1200" dirty="0">
                <a:effectLst/>
                <a:latin typeface="Arial" panose="020B0604020202020204" pitchFamily="34" charset="0"/>
                <a:ea typeface="Calibri" panose="020F0502020204030204" pitchFamily="34" charset="0"/>
                <a:cs typeface="Arial" panose="020B0604020202020204" pitchFamily="34" charset="0"/>
              </a:rPr>
              <a:t>• </a:t>
            </a:r>
            <a:r>
              <a:rPr lang="en-US" sz="1200" dirty="0">
                <a:effectLst/>
                <a:latin typeface="Arial" panose="020B0604020202020204" pitchFamily="34" charset="0"/>
                <a:ea typeface="Times New Roman" panose="02020603050405020304" pitchFamily="18" charset="0"/>
                <a:cs typeface="Arial" panose="020B0604020202020204" pitchFamily="34" charset="0"/>
              </a:rPr>
              <a:t>Location Address</a:t>
            </a:r>
            <a:br>
              <a:rPr lang="en-US" sz="1200" dirty="0">
                <a:effectLst/>
                <a:latin typeface="Arial" panose="020B0604020202020204" pitchFamily="34" charset="0"/>
                <a:ea typeface="Calibri" panose="020F0502020204030204" pitchFamily="34" charset="0"/>
                <a:cs typeface="Arial" panose="020B0604020202020204" pitchFamily="34" charset="0"/>
              </a:rPr>
            </a:br>
            <a:r>
              <a:rPr lang="en-US" sz="1200" dirty="0">
                <a:effectLst/>
                <a:latin typeface="Arial" panose="020B0604020202020204" pitchFamily="34" charset="0"/>
                <a:ea typeface="Calibri" panose="020F0502020204030204" pitchFamily="34" charset="0"/>
                <a:cs typeface="Arial" panose="020B0604020202020204" pitchFamily="34" charset="0"/>
              </a:rPr>
              <a:t>• </a:t>
            </a:r>
            <a:r>
              <a:rPr lang="en-US" sz="1200" dirty="0">
                <a:effectLst/>
                <a:latin typeface="Arial" panose="020B0604020202020204" pitchFamily="34" charset="0"/>
                <a:ea typeface="Times New Roman" panose="02020603050405020304" pitchFamily="18" charset="0"/>
                <a:cs typeface="Arial" panose="020B0604020202020204" pitchFamily="34" charset="0"/>
              </a:rPr>
              <a:t>Duty Station</a:t>
            </a:r>
            <a:br>
              <a:rPr lang="en-US" sz="1200" dirty="0">
                <a:effectLst/>
                <a:latin typeface="Arial" panose="020B0604020202020204" pitchFamily="34" charset="0"/>
                <a:ea typeface="Calibri" panose="020F0502020204030204" pitchFamily="34" charset="0"/>
                <a:cs typeface="Arial" panose="020B0604020202020204" pitchFamily="34" charset="0"/>
              </a:rPr>
            </a:br>
            <a:r>
              <a:rPr lang="en-US" sz="1200" dirty="0">
                <a:effectLst/>
                <a:latin typeface="Arial" panose="020B0604020202020204" pitchFamily="34" charset="0"/>
                <a:ea typeface="Calibri" panose="020F0502020204030204" pitchFamily="34" charset="0"/>
                <a:cs typeface="Arial" panose="020B0604020202020204" pitchFamily="34" charset="0"/>
              </a:rPr>
              <a:t>• </a:t>
            </a:r>
            <a:r>
              <a:rPr lang="en-US" sz="1200" dirty="0">
                <a:effectLst/>
                <a:latin typeface="Arial" panose="020B0604020202020204" pitchFamily="34" charset="0"/>
                <a:ea typeface="Times New Roman" panose="02020603050405020304" pitchFamily="18" charset="0"/>
                <a:cs typeface="Arial" panose="020B0604020202020204" pitchFamily="34" charset="0"/>
              </a:rPr>
              <a:t>Area</a:t>
            </a:r>
            <a:br>
              <a:rPr lang="en-US" sz="1200" dirty="0">
                <a:effectLst/>
                <a:latin typeface="Arial" panose="020B0604020202020204" pitchFamily="34" charset="0"/>
                <a:ea typeface="Calibri" panose="020F0502020204030204" pitchFamily="34" charset="0"/>
                <a:cs typeface="Arial" panose="020B0604020202020204" pitchFamily="34" charset="0"/>
              </a:rPr>
            </a:br>
            <a:r>
              <a:rPr lang="en-US" sz="1200" dirty="0">
                <a:effectLst/>
                <a:latin typeface="Arial" panose="020B0604020202020204" pitchFamily="34" charset="0"/>
                <a:ea typeface="Calibri" panose="020F0502020204030204" pitchFamily="34" charset="0"/>
                <a:cs typeface="Arial" panose="020B0604020202020204" pitchFamily="34" charset="0"/>
              </a:rPr>
              <a:t>• </a:t>
            </a:r>
            <a:r>
              <a:rPr lang="en-US" sz="1200" dirty="0">
                <a:effectLst/>
                <a:latin typeface="Arial" panose="020B0604020202020204" pitchFamily="34" charset="0"/>
                <a:ea typeface="Times New Roman" panose="02020603050405020304" pitchFamily="18" charset="0"/>
                <a:cs typeface="Arial" panose="020B0604020202020204" pitchFamily="34" charset="0"/>
              </a:rPr>
              <a:t>Projected arrival date</a:t>
            </a:r>
            <a:br>
              <a:rPr lang="en-US" sz="1200" dirty="0">
                <a:effectLst/>
                <a:latin typeface="Arial" panose="020B0604020202020204" pitchFamily="34" charset="0"/>
                <a:ea typeface="Calibri" panose="020F0502020204030204" pitchFamily="34" charset="0"/>
                <a:cs typeface="Arial" panose="020B0604020202020204" pitchFamily="34" charset="0"/>
              </a:rPr>
            </a:br>
            <a:r>
              <a:rPr lang="en-US" sz="1200" dirty="0">
                <a:effectLst/>
                <a:latin typeface="Arial" panose="020B0604020202020204" pitchFamily="34" charset="0"/>
                <a:ea typeface="Calibri" panose="020F0502020204030204" pitchFamily="34" charset="0"/>
                <a:cs typeface="Arial" panose="020B0604020202020204" pitchFamily="34" charset="0"/>
              </a:rPr>
              <a:t>• </a:t>
            </a:r>
            <a:r>
              <a:rPr lang="en-US" sz="1200" dirty="0">
                <a:effectLst/>
                <a:latin typeface="Arial" panose="020B0604020202020204" pitchFamily="34" charset="0"/>
                <a:ea typeface="Times New Roman" panose="02020603050405020304" pitchFamily="18" charset="0"/>
                <a:cs typeface="Arial" panose="020B0604020202020204" pitchFamily="34" charset="0"/>
              </a:rPr>
              <a:t>Projected departure date  </a:t>
            </a:r>
            <a:br>
              <a:rPr lang="en-US" sz="1200" dirty="0">
                <a:effectLst/>
                <a:latin typeface="Arial" panose="020B0604020202020204" pitchFamily="34" charset="0"/>
                <a:ea typeface="Calibri" panose="020F0502020204030204" pitchFamily="34" charset="0"/>
                <a:cs typeface="Arial" panose="020B0604020202020204" pitchFamily="34" charset="0"/>
              </a:rPr>
            </a:br>
            <a:r>
              <a:rPr lang="en-US" sz="1200" dirty="0">
                <a:effectLst/>
                <a:latin typeface="Arial" panose="020B0604020202020204" pitchFamily="34" charset="0"/>
                <a:ea typeface="Calibri" panose="020F0502020204030204" pitchFamily="34" charset="0"/>
                <a:cs typeface="Arial" panose="020B0604020202020204" pitchFamily="34" charset="0"/>
              </a:rPr>
              <a:t>• </a:t>
            </a:r>
            <a:r>
              <a:rPr lang="en-US" sz="1200" dirty="0">
                <a:effectLst/>
                <a:latin typeface="Arial" panose="020B0604020202020204" pitchFamily="34" charset="0"/>
                <a:ea typeface="Times New Roman" panose="02020603050405020304" pitchFamily="18" charset="0"/>
                <a:cs typeface="Arial" panose="020B0604020202020204" pitchFamily="34" charset="0"/>
              </a:rPr>
              <a:t>Host Name-ARS SY (Scientist)</a:t>
            </a:r>
          </a:p>
          <a:p>
            <a:pPr marL="0" indent="0">
              <a:spcBef>
                <a:spcPts val="0"/>
              </a:spcBef>
              <a:buNone/>
            </a:pPr>
            <a:r>
              <a:rPr lang="en-US" sz="1200" dirty="0">
                <a:latin typeface="Arial" panose="020B0604020202020204" pitchFamily="34" charset="0"/>
                <a:ea typeface="MS PMincho" panose="02020600040205080304" pitchFamily="18" charset="-128"/>
                <a:cs typeface="Arial" panose="020B0604020202020204" pitchFamily="34" charset="0"/>
              </a:rPr>
              <a:t>• Host Organization-USDA-ARS</a:t>
            </a:r>
          </a:p>
          <a:p>
            <a:pPr marL="0" indent="0">
              <a:spcBef>
                <a:spcPts val="0"/>
              </a:spcBef>
              <a:buNone/>
            </a:pPr>
            <a:r>
              <a:rPr lang="en-US" sz="1200" dirty="0">
                <a:latin typeface="Arial" panose="020B0604020202020204" pitchFamily="34" charset="0"/>
                <a:ea typeface="MS PMincho" panose="02020600040205080304" pitchFamily="18" charset="-128"/>
                <a:cs typeface="Arial" panose="020B0604020202020204" pitchFamily="34" charset="0"/>
              </a:rPr>
              <a:t>• FV Email Address</a:t>
            </a:r>
          </a:p>
          <a:p>
            <a:pPr marL="0" indent="0">
              <a:spcBef>
                <a:spcPts val="0"/>
              </a:spcBef>
              <a:buNone/>
            </a:pPr>
            <a:r>
              <a:rPr lang="en-US" sz="1200" dirty="0">
                <a:latin typeface="Arial" panose="020B0604020202020204" pitchFamily="34" charset="0"/>
                <a:ea typeface="MS PMincho" panose="02020600040205080304" pitchFamily="18" charset="-128"/>
                <a:cs typeface="Arial" panose="020B0604020202020204" pitchFamily="34" charset="0"/>
              </a:rPr>
              <a:t>• Host phone</a:t>
            </a:r>
          </a:p>
          <a:p>
            <a:pPr marL="0" indent="0">
              <a:spcBef>
                <a:spcPts val="0"/>
              </a:spcBef>
              <a:buNone/>
            </a:pPr>
            <a:r>
              <a:rPr lang="en-US" sz="1200" dirty="0">
                <a:latin typeface="Arial" panose="020B0604020202020204" pitchFamily="34" charset="0"/>
                <a:ea typeface="MS PMincho" panose="02020600040205080304" pitchFamily="18" charset="-128"/>
                <a:cs typeface="Arial" panose="020B0604020202020204" pitchFamily="34" charset="0"/>
              </a:rPr>
              <a:t>• US Residence Address of FV</a:t>
            </a:r>
          </a:p>
          <a:p>
            <a:pPr marL="0" indent="0">
              <a:spcBef>
                <a:spcPts val="0"/>
              </a:spcBef>
              <a:buNone/>
            </a:pPr>
            <a:r>
              <a:rPr lang="en-US" sz="1200" dirty="0">
                <a:latin typeface="Arial" panose="020B0604020202020204" pitchFamily="34" charset="0"/>
                <a:ea typeface="MS PMincho" panose="02020600040205080304" pitchFamily="18" charset="-128"/>
                <a:cs typeface="Arial" panose="020B0604020202020204" pitchFamily="34" charset="0"/>
              </a:rPr>
              <a:t>• Host email-ARS SY</a:t>
            </a:r>
          </a:p>
          <a:p>
            <a:pPr marL="0" indent="0">
              <a:spcBef>
                <a:spcPts val="0"/>
              </a:spcBef>
              <a:buNone/>
            </a:pPr>
            <a:r>
              <a:rPr lang="en-US" sz="1200" dirty="0">
                <a:latin typeface="Arial" panose="020B0604020202020204" pitchFamily="34" charset="0"/>
                <a:ea typeface="MS PMincho" panose="02020600040205080304" pitchFamily="18" charset="-128"/>
                <a:cs typeface="Arial" panose="020B0604020202020204" pitchFamily="34" charset="0"/>
              </a:rPr>
              <a:t>• Host phone-ARS SY</a:t>
            </a:r>
          </a:p>
          <a:p>
            <a:pPr marL="0" indent="0">
              <a:spcBef>
                <a:spcPts val="0"/>
              </a:spcBef>
              <a:buNone/>
            </a:pPr>
            <a:endParaRPr lang="en-US" sz="1200" dirty="0">
              <a:latin typeface="Arial" panose="020B0604020202020204" pitchFamily="34" charset="0"/>
              <a:ea typeface="MS PMincho" panose="02020600040205080304" pitchFamily="18" charset="-128"/>
              <a:cs typeface="Arial" panose="020B0604020202020204" pitchFamily="34" charset="0"/>
            </a:endParaRPr>
          </a:p>
          <a:p>
            <a:pPr marL="0" indent="0">
              <a:spcBef>
                <a:spcPts val="0"/>
              </a:spcBef>
              <a:buNone/>
            </a:pPr>
            <a:r>
              <a:rPr lang="en-US" sz="1200" dirty="0">
                <a:latin typeface="Arial" panose="020B0604020202020204" pitchFamily="34" charset="0"/>
                <a:ea typeface="MS PMincho" panose="02020600040205080304" pitchFamily="18" charset="-128"/>
                <a:cs typeface="Arial" panose="020B0604020202020204" pitchFamily="34" charset="0"/>
              </a:rPr>
              <a:t>Once all is filled out, save ticket. </a:t>
            </a:r>
          </a:p>
          <a:p>
            <a:pPr marL="0" indent="0">
              <a:spcBef>
                <a:spcPts val="0"/>
              </a:spcBef>
              <a:buNone/>
            </a:pPr>
            <a:r>
              <a:rPr lang="en-US" sz="1200" dirty="0">
                <a:latin typeface="Arial" panose="020B0604020202020204" pitchFamily="34" charset="0"/>
                <a:ea typeface="MS PMincho" panose="02020600040205080304" pitchFamily="18" charset="-128"/>
                <a:cs typeface="Arial" panose="020B0604020202020204" pitchFamily="34" charset="0"/>
              </a:rPr>
              <a:t>(If you missed any fields that is required, the ticket won’t save). </a:t>
            </a:r>
          </a:p>
          <a:p>
            <a:pPr marL="0" indent="0">
              <a:spcBef>
                <a:spcPts val="0"/>
              </a:spcBef>
              <a:buNone/>
            </a:pPr>
            <a:endParaRPr lang="en-US" sz="1200" dirty="0">
              <a:latin typeface="Arial" panose="020B0604020202020204" pitchFamily="34" charset="0"/>
              <a:ea typeface="MS PMincho" panose="02020600040205080304" pitchFamily="18" charset="-128"/>
              <a:cs typeface="Arial" panose="020B0604020202020204" pitchFamily="34" charset="0"/>
            </a:endParaRPr>
          </a:p>
          <a:p>
            <a:pPr marL="0" indent="0">
              <a:spcBef>
                <a:spcPts val="0"/>
              </a:spcBef>
              <a:buNone/>
            </a:pPr>
            <a:endParaRPr lang="en-US" sz="1200" dirty="0">
              <a:latin typeface="Arial" panose="020B0604020202020204" pitchFamily="34" charset="0"/>
              <a:ea typeface="MS PMincho" panose="02020600040205080304" pitchFamily="18" charset="-128"/>
              <a:cs typeface="Arial" panose="020B0604020202020204" pitchFamily="34" charset="0"/>
            </a:endParaRPr>
          </a:p>
          <a:p>
            <a:pPr marL="0" indent="0">
              <a:spcBef>
                <a:spcPts val="0"/>
              </a:spcBef>
              <a:buNone/>
            </a:pPr>
            <a:endParaRPr lang="en-US" sz="1200" dirty="0">
              <a:latin typeface="Arial" panose="020B0604020202020204" pitchFamily="34" charset="0"/>
              <a:ea typeface="MS PMincho" panose="02020600040205080304" pitchFamily="18" charset="-128"/>
              <a:cs typeface="Arial" panose="020B0604020202020204" pitchFamily="34" charset="0"/>
            </a:endParaRPr>
          </a:p>
          <a:p>
            <a:pPr marL="0" indent="0">
              <a:spcBef>
                <a:spcPts val="0"/>
              </a:spcBef>
              <a:buNone/>
            </a:pPr>
            <a:r>
              <a:rPr lang="en-US" sz="1200" dirty="0">
                <a:latin typeface="Arial" panose="020B0604020202020204" pitchFamily="34" charset="0"/>
                <a:ea typeface="MS PMincho" panose="02020600040205080304" pitchFamily="18" charset="-128"/>
                <a:cs typeface="Arial" panose="020B0604020202020204" pitchFamily="34" charset="0"/>
              </a:rPr>
              <a:t>The button to create the LOI is at the top right of ticket. You can now upload documents and create the LOI. </a:t>
            </a:r>
          </a:p>
          <a:p>
            <a:pPr marL="0" indent="0">
              <a:spcBef>
                <a:spcPts val="0"/>
              </a:spcBef>
              <a:buNone/>
            </a:pPr>
            <a:endParaRPr lang="en-US" sz="1200" dirty="0">
              <a:latin typeface="Arial" panose="020B0604020202020204" pitchFamily="34" charset="0"/>
              <a:ea typeface="MS PMincho" panose="02020600040205080304" pitchFamily="18" charset="-128"/>
              <a:cs typeface="Arial" panose="020B0604020202020204" pitchFamily="34" charset="0"/>
            </a:endParaRPr>
          </a:p>
          <a:p>
            <a:pPr marL="0" indent="0">
              <a:buNone/>
            </a:pPr>
            <a:endParaRPr lang="en-US" sz="1200" dirty="0">
              <a:latin typeface="Arial" panose="020B0604020202020204" pitchFamily="34" charset="0"/>
              <a:ea typeface="MS PMincho" panose="02020600040205080304" pitchFamily="18" charset="-128"/>
              <a:cs typeface="Arial" panose="020B0604020202020204" pitchFamily="34" charset="0"/>
            </a:endParaRPr>
          </a:p>
          <a:p>
            <a:pPr marL="0" indent="0">
              <a:buNone/>
            </a:pPr>
            <a:endParaRPr lang="en-US" sz="1200" dirty="0"/>
          </a:p>
        </p:txBody>
      </p:sp>
      <p:sp>
        <p:nvSpPr>
          <p:cNvPr id="5" name="Slide Number Placeholder 4">
            <a:extLst>
              <a:ext uri="{FF2B5EF4-FFF2-40B4-BE49-F238E27FC236}">
                <a16:creationId xmlns:a16="http://schemas.microsoft.com/office/drawing/2014/main" id="{89EB49CB-F913-7754-A52D-E9CE45B4B815}"/>
              </a:ext>
            </a:extLst>
          </p:cNvPr>
          <p:cNvSpPr>
            <a:spLocks noGrp="1"/>
          </p:cNvSpPr>
          <p:nvPr>
            <p:ph type="sldNum" sz="quarter" idx="12"/>
          </p:nvPr>
        </p:nvSpPr>
        <p:spPr/>
        <p:txBody>
          <a:bodyPr/>
          <a:lstStyle/>
          <a:p>
            <a:fld id="{48F63A3B-78C7-47BE-AE5E-E10140E04643}" type="slidenum">
              <a:rPr lang="en-US" smtClean="0"/>
              <a:t>29</a:t>
            </a:fld>
            <a:endParaRPr lang="en-US" dirty="0"/>
          </a:p>
        </p:txBody>
      </p:sp>
      <p:pic>
        <p:nvPicPr>
          <p:cNvPr id="2" name="Picture Placeholder 18">
            <a:extLst>
              <a:ext uri="{FF2B5EF4-FFF2-40B4-BE49-F238E27FC236}">
                <a16:creationId xmlns:a16="http://schemas.microsoft.com/office/drawing/2014/main" id="{4321B7B6-B5F2-DC8E-7D4E-56549A9ACC56}"/>
              </a:ext>
            </a:extLst>
          </p:cNvPr>
          <p:cNvPicPr>
            <a:picLocks noChangeAspect="1"/>
          </p:cNvPicPr>
          <p:nvPr/>
        </p:nvPicPr>
        <p:blipFill rotWithShape="1">
          <a:blip r:embed="rId2"/>
          <a:srcRect l="1563" t="1942" b="447"/>
          <a:stretch/>
        </p:blipFill>
        <p:spPr>
          <a:xfrm>
            <a:off x="7585627" y="209551"/>
            <a:ext cx="3819850" cy="3892366"/>
          </a:xfrm>
          <a:prstGeom prst="rect">
            <a:avLst/>
          </a:prstGeom>
          <a:ln w="38100" cap="sq">
            <a:solidFill>
              <a:schemeClr val="accent2"/>
            </a:solidFill>
            <a:miter lim="800000"/>
          </a:ln>
          <a:effectLst>
            <a:outerShdw blurRad="57150" dist="50800" dir="2700000" algn="tl" rotWithShape="0">
              <a:srgbClr val="000000">
                <a:alpha val="40000"/>
              </a:srgbClr>
            </a:outerShdw>
          </a:effectLst>
        </p:spPr>
      </p:pic>
      <p:pic>
        <p:nvPicPr>
          <p:cNvPr id="4" name="Picture 3">
            <a:extLst>
              <a:ext uri="{FF2B5EF4-FFF2-40B4-BE49-F238E27FC236}">
                <a16:creationId xmlns:a16="http://schemas.microsoft.com/office/drawing/2014/main" id="{D72D3BA5-ABC1-800D-58B7-91E383F6B8B3}"/>
              </a:ext>
            </a:extLst>
          </p:cNvPr>
          <p:cNvPicPr>
            <a:picLocks noChangeAspect="1"/>
          </p:cNvPicPr>
          <p:nvPr/>
        </p:nvPicPr>
        <p:blipFill>
          <a:blip r:embed="rId3"/>
          <a:stretch>
            <a:fillRect/>
          </a:stretch>
        </p:blipFill>
        <p:spPr>
          <a:xfrm>
            <a:off x="7856423" y="4258154"/>
            <a:ext cx="3317605" cy="2514121"/>
          </a:xfrm>
          <a:prstGeom prst="rect">
            <a:avLst/>
          </a:prstGeom>
          <a:ln w="38100" cap="sq">
            <a:solidFill>
              <a:schemeClr val="accent2"/>
            </a:solidFill>
            <a:miter lim="800000"/>
          </a:ln>
          <a:effectLst>
            <a:outerShdw blurRad="57150" dist="50800" dir="2700000" algn="tl" rotWithShape="0">
              <a:srgbClr val="000000">
                <a:alpha val="40000"/>
              </a:srgbClr>
            </a:outerShdw>
          </a:effectLst>
        </p:spPr>
      </p:pic>
      <p:pic>
        <p:nvPicPr>
          <p:cNvPr id="6" name="Picture 5">
            <a:extLst>
              <a:ext uri="{FF2B5EF4-FFF2-40B4-BE49-F238E27FC236}">
                <a16:creationId xmlns:a16="http://schemas.microsoft.com/office/drawing/2014/main" id="{31CAAB62-17B0-1059-0B42-4417E04ADA9E}"/>
              </a:ext>
            </a:extLst>
          </p:cNvPr>
          <p:cNvPicPr>
            <a:picLocks noChangeAspect="1"/>
          </p:cNvPicPr>
          <p:nvPr/>
        </p:nvPicPr>
        <p:blipFill>
          <a:blip r:embed="rId4"/>
          <a:stretch>
            <a:fillRect/>
          </a:stretch>
        </p:blipFill>
        <p:spPr>
          <a:xfrm>
            <a:off x="1295400" y="5826404"/>
            <a:ext cx="3257550" cy="888425"/>
          </a:xfrm>
          <a:prstGeom prst="rect">
            <a:avLst/>
          </a:prstGeom>
          <a:ln w="57150" cap="sq">
            <a:solidFill>
              <a:schemeClr val="accent2"/>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623882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1507067" y="1267012"/>
            <a:ext cx="7766936" cy="2783824"/>
          </a:xfrm>
        </p:spPr>
        <p:txBody>
          <a:bodyPr vert="horz" lIns="91440" tIns="45720" rIns="91440" bIns="45720" rtlCol="0" anchor="b">
            <a:normAutofit/>
          </a:bodyPr>
          <a:lstStyle/>
          <a:p>
            <a:pPr algn="ctr"/>
            <a:r>
              <a:rPr lang="en-US" sz="6600" b="1" dirty="0">
                <a:solidFill>
                  <a:schemeClr val="accent3">
                    <a:lumMod val="50000"/>
                  </a:schemeClr>
                </a:solidFill>
              </a:rPr>
              <a:t>Introduction and Importance</a:t>
            </a:r>
          </a:p>
        </p:txBody>
      </p:sp>
    </p:spTree>
    <p:extLst>
      <p:ext uri="{BB962C8B-B14F-4D97-AF65-F5344CB8AC3E}">
        <p14:creationId xmlns:p14="http://schemas.microsoft.com/office/powerpoint/2010/main" val="17400468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10AF9BB-BD40-E8A7-D59D-7FDCE92C5C57}"/>
              </a:ext>
            </a:extLst>
          </p:cNvPr>
          <p:cNvSpPr/>
          <p:nvPr/>
        </p:nvSpPr>
        <p:spPr>
          <a:xfrm>
            <a:off x="6600824" y="0"/>
            <a:ext cx="5591175" cy="685800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58FA965-759D-1843-41C3-74EE3B719C0F}"/>
              </a:ext>
            </a:extLst>
          </p:cNvPr>
          <p:cNvSpPr>
            <a:spLocks noGrp="1"/>
          </p:cNvSpPr>
          <p:nvPr>
            <p:ph sz="half" idx="1"/>
          </p:nvPr>
        </p:nvSpPr>
        <p:spPr>
          <a:xfrm>
            <a:off x="99499" y="495300"/>
            <a:ext cx="6364801" cy="6248400"/>
          </a:xfrm>
        </p:spPr>
        <p:txBody>
          <a:bodyPr/>
          <a:lstStyle/>
          <a:p>
            <a:pPr marL="0" indent="0">
              <a:buNone/>
            </a:pPr>
            <a:r>
              <a:rPr lang="en-US" sz="1400" dirty="0">
                <a:effectLst/>
                <a:latin typeface="Arial" panose="020B0604020202020204" pitchFamily="34" charset="0"/>
                <a:ea typeface="MS PMincho" panose="02020600040205080304" pitchFamily="18" charset="-128"/>
                <a:cs typeface="Arial" panose="020B0604020202020204" pitchFamily="34" charset="0"/>
              </a:rPr>
              <a:t>To Generate the LOI (letter of Invitation) – ticket must be in saved mode.</a:t>
            </a:r>
            <a:br>
              <a:rPr lang="en-US" sz="1200" dirty="0">
                <a:effectLst/>
                <a:latin typeface="Arial" panose="020B0604020202020204" pitchFamily="34" charset="0"/>
                <a:ea typeface="MS PMincho" panose="02020600040205080304" pitchFamily="18" charset="-128"/>
                <a:cs typeface="Arial" panose="020B0604020202020204" pitchFamily="34" charset="0"/>
              </a:rPr>
            </a:br>
            <a:endParaRPr lang="en-US" sz="1100" b="1" u="sng" dirty="0">
              <a:latin typeface="Arial" panose="020B0604020202020204" pitchFamily="34" charset="0"/>
              <a:ea typeface="MS PMincho" panose="02020600040205080304" pitchFamily="18" charset="-128"/>
              <a:cs typeface="Arial" panose="020B0604020202020204" pitchFamily="34" charset="0"/>
            </a:endParaRPr>
          </a:p>
          <a:p>
            <a:pPr marL="0" indent="0">
              <a:buNone/>
            </a:pPr>
            <a:r>
              <a:rPr lang="en-US" sz="1400" dirty="0">
                <a:effectLst/>
                <a:latin typeface="Arial" panose="020B0604020202020204" pitchFamily="34" charset="0"/>
                <a:ea typeface="MS PMincho" panose="02020600040205080304" pitchFamily="18" charset="-128"/>
                <a:cs typeface="Arial" panose="020B0604020202020204" pitchFamily="34" charset="0"/>
              </a:rPr>
              <a:t>The PSA coordinates with the ARS host regarding the specific language to be used in the LOI.</a:t>
            </a:r>
          </a:p>
          <a:p>
            <a:pPr marL="0" indent="0">
              <a:buNone/>
            </a:pPr>
            <a:r>
              <a:rPr lang="en-US" sz="1400" dirty="0">
                <a:effectLst/>
                <a:latin typeface="Arial" panose="020B0604020202020204" pitchFamily="34" charset="0"/>
                <a:ea typeface="MS PMincho" panose="02020600040205080304" pitchFamily="18" charset="-128"/>
                <a:cs typeface="Arial" panose="020B0604020202020204" pitchFamily="34" charset="0"/>
              </a:rPr>
              <a:t>Once you click the Letter of Invitation button, the LOI will be in the attachments tab. Click on the LOI; it opens in a Word document. </a:t>
            </a:r>
          </a:p>
          <a:p>
            <a:pPr marL="457200" lvl="1" indent="0">
              <a:buNone/>
            </a:pPr>
            <a:r>
              <a:rPr lang="en-US" sz="1200" dirty="0">
                <a:effectLst/>
                <a:latin typeface="Arial" panose="020B0604020202020204" pitchFamily="34" charset="0"/>
                <a:ea typeface="MS PMincho" panose="02020600040205080304" pitchFamily="18" charset="-128"/>
                <a:cs typeface="Arial" panose="020B0604020202020204" pitchFamily="34" charset="0"/>
              </a:rPr>
              <a:t>Edit LOI, save it on the desktop</a:t>
            </a:r>
          </a:p>
          <a:p>
            <a:pPr marL="457200" lvl="1" indent="0">
              <a:buNone/>
            </a:pPr>
            <a:r>
              <a:rPr lang="en-US" sz="1200" dirty="0">
                <a:effectLst/>
                <a:latin typeface="Arial" panose="020B0604020202020204" pitchFamily="34" charset="0"/>
                <a:ea typeface="MS PMincho" panose="02020600040205080304" pitchFamily="18" charset="-128"/>
                <a:cs typeface="Arial" panose="020B0604020202020204" pitchFamily="34" charset="0"/>
              </a:rPr>
              <a:t>Email it via Outlook to the FV.</a:t>
            </a:r>
          </a:p>
          <a:p>
            <a:pPr marL="457200" lvl="1" indent="0">
              <a:buNone/>
            </a:pPr>
            <a:r>
              <a:rPr lang="en-US" sz="1200" dirty="0">
                <a:latin typeface="Arial" panose="020B0604020202020204" pitchFamily="34" charset="0"/>
                <a:ea typeface="MS PMincho" panose="02020600040205080304" pitchFamily="18" charset="-128"/>
                <a:cs typeface="Arial" panose="020B0604020202020204" pitchFamily="34" charset="0"/>
              </a:rPr>
              <a:t>Upload new LOI on Portal ticket</a:t>
            </a:r>
            <a:endParaRPr lang="en-US" sz="1200" dirty="0">
              <a:effectLst/>
              <a:latin typeface="Arial" panose="020B0604020202020204" pitchFamily="34" charset="0"/>
              <a:ea typeface="MS PMincho" panose="02020600040205080304" pitchFamily="18" charset="-128"/>
              <a:cs typeface="Arial" panose="020B0604020202020204" pitchFamily="34" charset="0"/>
            </a:endParaRPr>
          </a:p>
          <a:p>
            <a:pPr marL="0" indent="0">
              <a:buNone/>
            </a:pPr>
            <a:endParaRPr lang="en-US" sz="1400" dirty="0">
              <a:effectLst/>
              <a:latin typeface="Arial" panose="020B0604020202020204" pitchFamily="34" charset="0"/>
              <a:ea typeface="MS PMincho" panose="02020600040205080304" pitchFamily="18" charset="-128"/>
              <a:cs typeface="Arial" panose="020B0604020202020204" pitchFamily="34" charset="0"/>
            </a:endParaRPr>
          </a:p>
          <a:p>
            <a:pPr marL="0" indent="0">
              <a:buNone/>
            </a:pPr>
            <a:r>
              <a:rPr lang="en-US" sz="1400" dirty="0">
                <a:effectLst/>
                <a:latin typeface="Arial" panose="020B0604020202020204" pitchFamily="34" charset="0"/>
                <a:ea typeface="MS PMincho" panose="02020600040205080304" pitchFamily="18" charset="-128"/>
                <a:cs typeface="Arial" panose="020B0604020202020204" pitchFamily="34" charset="0"/>
              </a:rPr>
              <a:t>A unique password is on the LOI  and is the HR portal ticket number. </a:t>
            </a:r>
          </a:p>
          <a:p>
            <a:pPr marL="0" indent="0">
              <a:buNone/>
            </a:pPr>
            <a:endParaRPr lang="en-US" sz="1400" dirty="0">
              <a:effectLst/>
              <a:latin typeface="Arial" panose="020B0604020202020204" pitchFamily="34" charset="0"/>
              <a:ea typeface="MS PMincho" panose="02020600040205080304" pitchFamily="18" charset="-128"/>
              <a:cs typeface="Arial" panose="020B0604020202020204" pitchFamily="34" charset="0"/>
            </a:endParaRPr>
          </a:p>
          <a:p>
            <a:pPr marL="0" indent="0">
              <a:buNone/>
            </a:pPr>
            <a:r>
              <a:rPr lang="en-US" sz="1400" dirty="0">
                <a:effectLst/>
                <a:latin typeface="Arial" panose="020B0604020202020204" pitchFamily="34" charset="0"/>
                <a:ea typeface="MS PMincho" panose="02020600040205080304" pitchFamily="18" charset="-128"/>
                <a:cs typeface="Arial" panose="020B0604020202020204" pitchFamily="34" charset="0"/>
              </a:rPr>
              <a:t>Once emailed, go back to ticket and upload the updated LOI.</a:t>
            </a:r>
          </a:p>
          <a:p>
            <a:pPr marL="0" indent="0">
              <a:buNone/>
            </a:pPr>
            <a:endParaRPr lang="en-US" sz="1400" dirty="0">
              <a:latin typeface="Arial" panose="020B0604020202020204" pitchFamily="34" charset="0"/>
              <a:ea typeface="MS PMincho" panose="02020600040205080304" pitchFamily="18" charset="-128"/>
              <a:cs typeface="Arial" panose="020B0604020202020204" pitchFamily="34" charset="0"/>
            </a:endParaRPr>
          </a:p>
          <a:p>
            <a:pPr marL="0" indent="0">
              <a:buNone/>
            </a:pPr>
            <a:endParaRPr lang="en-US" sz="1400" dirty="0">
              <a:effectLst/>
              <a:latin typeface="Arial" panose="020B0604020202020204" pitchFamily="34" charset="0"/>
              <a:ea typeface="MS PMincho" panose="02020600040205080304" pitchFamily="18" charset="-128"/>
              <a:cs typeface="Arial" panose="020B0604020202020204" pitchFamily="34" charset="0"/>
            </a:endParaRPr>
          </a:p>
          <a:p>
            <a:pPr marL="0" indent="0">
              <a:buNone/>
            </a:pPr>
            <a:r>
              <a:rPr lang="en-US" sz="1400" dirty="0">
                <a:latin typeface="Arial" panose="020B0604020202020204" pitchFamily="34" charset="0"/>
                <a:ea typeface="MS PMincho" panose="02020600040205080304" pitchFamily="18" charset="-128"/>
                <a:cs typeface="Arial" panose="020B0604020202020204" pitchFamily="34" charset="0"/>
              </a:rPr>
              <a:t>Ensure there is the date</a:t>
            </a:r>
            <a:r>
              <a:rPr lang="en-US" sz="1400" dirty="0">
                <a:effectLst/>
                <a:latin typeface="Arial" panose="020B0604020202020204" pitchFamily="34" charset="0"/>
                <a:ea typeface="MS PMincho" panose="02020600040205080304" pitchFamily="18" charset="-128"/>
                <a:cs typeface="Arial" panose="020B0604020202020204" pitchFamily="34" charset="0"/>
              </a:rPr>
              <a:t> the LOI was sent in the block labeled ‘Letter of  Invitation Sent Date’.</a:t>
            </a:r>
          </a:p>
          <a:p>
            <a:pPr marL="0" indent="0">
              <a:buNone/>
            </a:pPr>
            <a:endParaRPr lang="en-US" sz="1400" dirty="0">
              <a:latin typeface="Arial" panose="020B0604020202020204" pitchFamily="34" charset="0"/>
              <a:ea typeface="MS PMincho" panose="02020600040205080304" pitchFamily="18" charset="-128"/>
              <a:cs typeface="Arial" panose="020B0604020202020204" pitchFamily="34" charset="0"/>
            </a:endParaRPr>
          </a:p>
          <a:p>
            <a:pPr marL="0" indent="0">
              <a:buNone/>
            </a:pPr>
            <a:endParaRPr lang="en-US" sz="1200" dirty="0"/>
          </a:p>
        </p:txBody>
      </p:sp>
      <p:sp>
        <p:nvSpPr>
          <p:cNvPr id="5" name="Slide Number Placeholder 4">
            <a:extLst>
              <a:ext uri="{FF2B5EF4-FFF2-40B4-BE49-F238E27FC236}">
                <a16:creationId xmlns:a16="http://schemas.microsoft.com/office/drawing/2014/main" id="{89EB49CB-F913-7754-A52D-E9CE45B4B815}"/>
              </a:ext>
            </a:extLst>
          </p:cNvPr>
          <p:cNvSpPr>
            <a:spLocks noGrp="1"/>
          </p:cNvSpPr>
          <p:nvPr>
            <p:ph type="sldNum" sz="quarter" idx="12"/>
          </p:nvPr>
        </p:nvSpPr>
        <p:spPr/>
        <p:txBody>
          <a:bodyPr/>
          <a:lstStyle/>
          <a:p>
            <a:fld id="{48F63A3B-78C7-47BE-AE5E-E10140E04643}" type="slidenum">
              <a:rPr lang="en-US" smtClean="0"/>
              <a:t>30</a:t>
            </a:fld>
            <a:endParaRPr lang="en-US" dirty="0"/>
          </a:p>
        </p:txBody>
      </p:sp>
      <p:pic>
        <p:nvPicPr>
          <p:cNvPr id="9" name="Picture 8">
            <a:extLst>
              <a:ext uri="{FF2B5EF4-FFF2-40B4-BE49-F238E27FC236}">
                <a16:creationId xmlns:a16="http://schemas.microsoft.com/office/drawing/2014/main" id="{0CD14B03-CCDE-E8DC-FBBE-83BE965715E4}"/>
              </a:ext>
            </a:extLst>
          </p:cNvPr>
          <p:cNvPicPr>
            <a:picLocks noChangeAspect="1"/>
          </p:cNvPicPr>
          <p:nvPr/>
        </p:nvPicPr>
        <p:blipFill rotWithShape="1">
          <a:blip r:embed="rId2"/>
          <a:srcRect r="8084" b="5920"/>
          <a:stretch/>
        </p:blipFill>
        <p:spPr>
          <a:xfrm>
            <a:off x="6485070" y="260365"/>
            <a:ext cx="5506966" cy="4043362"/>
          </a:xfrm>
          <a:prstGeom prst="rect">
            <a:avLst/>
          </a:prstGeom>
          <a:ln w="38100" cap="sq">
            <a:solidFill>
              <a:schemeClr val="accent2"/>
            </a:solidFill>
            <a:miter lim="800000"/>
          </a:ln>
          <a:effectLst>
            <a:outerShdw blurRad="57150" dist="50800" dir="2700000" algn="tl" rotWithShape="0">
              <a:srgbClr val="000000">
                <a:alpha val="40000"/>
              </a:srgbClr>
            </a:outerShdw>
          </a:effectLst>
        </p:spPr>
      </p:pic>
      <p:pic>
        <p:nvPicPr>
          <p:cNvPr id="4" name="Picture 3">
            <a:extLst>
              <a:ext uri="{FF2B5EF4-FFF2-40B4-BE49-F238E27FC236}">
                <a16:creationId xmlns:a16="http://schemas.microsoft.com/office/drawing/2014/main" id="{7A165587-D852-2F00-A770-819251A9B6F3}"/>
              </a:ext>
            </a:extLst>
          </p:cNvPr>
          <p:cNvPicPr>
            <a:picLocks noChangeAspect="1"/>
          </p:cNvPicPr>
          <p:nvPr/>
        </p:nvPicPr>
        <p:blipFill>
          <a:blip r:embed="rId3"/>
          <a:stretch>
            <a:fillRect/>
          </a:stretch>
        </p:blipFill>
        <p:spPr>
          <a:xfrm>
            <a:off x="6424219" y="4921031"/>
            <a:ext cx="2639289" cy="573758"/>
          </a:xfrm>
          <a:prstGeom prst="rect">
            <a:avLst/>
          </a:prstGeom>
          <a:ln w="38100" cap="sq">
            <a:solidFill>
              <a:srgbClr val="549E39"/>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601060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10AF9BB-BD40-E8A7-D59D-7FDCE92C5C57}"/>
              </a:ext>
            </a:extLst>
          </p:cNvPr>
          <p:cNvSpPr/>
          <p:nvPr/>
        </p:nvSpPr>
        <p:spPr>
          <a:xfrm>
            <a:off x="6600824" y="0"/>
            <a:ext cx="5591175" cy="685800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58FA965-759D-1843-41C3-74EE3B719C0F}"/>
              </a:ext>
            </a:extLst>
          </p:cNvPr>
          <p:cNvSpPr>
            <a:spLocks noGrp="1"/>
          </p:cNvSpPr>
          <p:nvPr>
            <p:ph sz="half" idx="1"/>
          </p:nvPr>
        </p:nvSpPr>
        <p:spPr>
          <a:xfrm>
            <a:off x="99499" y="495300"/>
            <a:ext cx="6364801" cy="6248400"/>
          </a:xfrm>
        </p:spPr>
        <p:txBody>
          <a:bodyPr/>
          <a:lstStyle/>
          <a:p>
            <a:pPr marL="0" indent="0" algn="l">
              <a:buNone/>
            </a:pPr>
            <a:r>
              <a:rPr lang="en-US" sz="1400" dirty="0">
                <a:effectLst/>
                <a:latin typeface="Arial" panose="020B0604020202020204" pitchFamily="34" charset="0"/>
                <a:ea typeface="Calibri" panose="020F0502020204030204" pitchFamily="34" charset="0"/>
                <a:cs typeface="Arial" panose="020B0604020202020204" pitchFamily="34" charset="0"/>
              </a:rPr>
              <a:t>The Applicant Information (to be completed by FV or Requestor) in this section. </a:t>
            </a:r>
            <a:r>
              <a:rPr lang="en-US" sz="1400" dirty="0">
                <a:solidFill>
                  <a:srgbClr val="FF0000"/>
                </a:solidFill>
                <a:effectLst/>
                <a:latin typeface="Arial" panose="020B0604020202020204" pitchFamily="34" charset="0"/>
                <a:ea typeface="Calibri" panose="020F0502020204030204" pitchFamily="34" charset="0"/>
                <a:cs typeface="Arial" panose="020B0604020202020204" pitchFamily="34" charset="0"/>
              </a:rPr>
              <a:t>ALL </a:t>
            </a: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fields</a:t>
            </a:r>
            <a:r>
              <a:rPr lang="en-US" sz="14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1400" dirty="0">
                <a:effectLst/>
                <a:latin typeface="Arial" panose="020B0604020202020204" pitchFamily="34" charset="0"/>
                <a:ea typeface="Calibri" panose="020F0502020204030204" pitchFamily="34" charset="0"/>
                <a:cs typeface="Arial" panose="020B0604020202020204" pitchFamily="34" charset="0"/>
              </a:rPr>
              <a:t>need to be filled out. </a:t>
            </a:r>
          </a:p>
          <a:p>
            <a:pPr marL="0" indent="0" algn="l">
              <a:buNone/>
            </a:pPr>
            <a:r>
              <a:rPr lang="en-US" sz="1400" dirty="0">
                <a:latin typeface="Arial" panose="020B0604020202020204" pitchFamily="34" charset="0"/>
                <a:cs typeface="Arial" panose="020B0604020202020204" pitchFamily="34" charset="0"/>
              </a:rPr>
              <a:t>	Not mandatory to send the LOI to the FV. The Requestor can fill out this section, but Requestor must fill out </a:t>
            </a:r>
            <a:r>
              <a:rPr lang="en-US" sz="1400" dirty="0">
                <a:solidFill>
                  <a:srgbClr val="FF0000"/>
                </a:solidFill>
                <a:latin typeface="Arial" panose="020B0604020202020204" pitchFamily="34" charset="0"/>
                <a:cs typeface="Arial" panose="020B0604020202020204" pitchFamily="34" charset="0"/>
              </a:rPr>
              <a:t>all</a:t>
            </a:r>
            <a:r>
              <a:rPr lang="en-US" sz="1400" dirty="0">
                <a:latin typeface="Arial" panose="020B0604020202020204" pitchFamily="34" charset="0"/>
                <a:cs typeface="Arial" panose="020B0604020202020204" pitchFamily="34" charset="0"/>
              </a:rPr>
              <a:t> fields and upload all the documents. If FV fills this section out, please ensure they filled in every section. </a:t>
            </a:r>
          </a:p>
          <a:p>
            <a:pPr marL="0" indent="0" algn="l">
              <a:buNone/>
            </a:pPr>
            <a:r>
              <a:rPr lang="en-US" sz="1400" dirty="0">
                <a:effectLst/>
                <a:latin typeface="Arial" panose="020B0604020202020204" pitchFamily="34" charset="0"/>
                <a:ea typeface="Calibri" panose="020F0502020204030204" pitchFamily="34" charset="0"/>
                <a:cs typeface="Arial" panose="020B0604020202020204" pitchFamily="34" charset="0"/>
              </a:rPr>
              <a:t>If any issues arise w</a:t>
            </a:r>
            <a:r>
              <a:rPr lang="en-US" sz="1400" dirty="0">
                <a:latin typeface="Arial" panose="020B0604020202020204" pitchFamily="34" charset="0"/>
                <a:ea typeface="Calibri" panose="020F0502020204030204" pitchFamily="34" charset="0"/>
                <a:cs typeface="Arial" panose="020B0604020202020204" pitchFamily="34" charset="0"/>
              </a:rPr>
              <a:t>ith creating the ticket, contact HRL.</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algn="l"/>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en-US" sz="1400" dirty="0">
                <a:latin typeface="Arial" panose="020B0604020202020204" pitchFamily="34" charset="0"/>
                <a:ea typeface="Calibri" panose="020F0502020204030204" pitchFamily="34" charset="0"/>
                <a:cs typeface="Arial" panose="020B0604020202020204" pitchFamily="34" charset="0"/>
              </a:rPr>
              <a:t>	</a:t>
            </a:r>
            <a:r>
              <a:rPr lang="en-US" sz="1400" u="sng" dirty="0">
                <a:effectLst/>
                <a:latin typeface="Arial" panose="020B0604020202020204" pitchFamily="34" charset="0"/>
                <a:ea typeface="Calibri" panose="020F0502020204030204" pitchFamily="34" charset="0"/>
                <a:cs typeface="Arial" panose="020B0604020202020204" pitchFamily="34" charset="0"/>
              </a:rPr>
              <a:t>Documents required</a:t>
            </a:r>
            <a:r>
              <a:rPr lang="en-US" sz="1400" dirty="0">
                <a:effectLst/>
                <a:latin typeface="Arial" panose="020B0604020202020204" pitchFamily="34" charset="0"/>
                <a:ea typeface="Calibri" panose="020F0502020204030204" pitchFamily="34" charset="0"/>
                <a:cs typeface="Arial" panose="020B0604020202020204" pitchFamily="34" charset="0"/>
              </a:rPr>
              <a:t>:</a:t>
            </a:r>
          </a:p>
          <a:p>
            <a:pPr marL="0" indent="0">
              <a:spcBef>
                <a:spcPts val="0"/>
              </a:spcBef>
              <a:buNone/>
            </a:pPr>
            <a:r>
              <a:rPr lang="en-US" sz="1400" dirty="0">
                <a:effectLst/>
                <a:latin typeface="Arial" panose="020B0604020202020204" pitchFamily="34" charset="0"/>
                <a:ea typeface="Times New Roman" panose="02020603050405020304" pitchFamily="18" charset="0"/>
                <a:cs typeface="Arial" panose="020B0604020202020204" pitchFamily="34" charset="0"/>
              </a:rPr>
              <a:t>	• LOI </a:t>
            </a:r>
          </a:p>
          <a:p>
            <a:pPr marL="0" indent="0">
              <a:spcBef>
                <a:spcPts val="0"/>
              </a:spcBef>
              <a:buNone/>
            </a:pPr>
            <a:r>
              <a:rPr lang="en-US" sz="1400" dirty="0">
                <a:effectLst/>
                <a:latin typeface="Arial" panose="020B0604020202020204" pitchFamily="34" charset="0"/>
                <a:ea typeface="Times New Roman" panose="02020603050405020304" pitchFamily="18" charset="0"/>
                <a:cs typeface="Arial" panose="020B0604020202020204" pitchFamily="34" charset="0"/>
              </a:rPr>
              <a:t>	</a:t>
            </a:r>
            <a:r>
              <a:rPr lang="en-U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Passport-copy of front with picture, make sure </a:t>
            </a:r>
            <a:r>
              <a:rPr lang="en-US" sz="1400" dirty="0">
                <a:solidFill>
                  <a:srgbClr val="FF0000"/>
                </a:solidFill>
                <a:latin typeface="Arial" panose="020B0604020202020204" pitchFamily="34" charset="0"/>
                <a:ea typeface="Times New Roman" panose="02020603050405020304" pitchFamily="18" charset="0"/>
                <a:cs typeface="Arial" panose="020B0604020202020204" pitchFamily="34" charset="0"/>
              </a:rPr>
              <a:t>not expired</a:t>
            </a:r>
          </a:p>
          <a:p>
            <a:pPr marL="0" indent="0">
              <a:spcBef>
                <a:spcPts val="0"/>
              </a:spcBef>
              <a:buNone/>
            </a:pPr>
            <a:r>
              <a:rPr lang="en-US" sz="1400" dirty="0">
                <a:solidFill>
                  <a:srgbClr val="FF0000"/>
                </a:solidFill>
                <a:latin typeface="Arial" panose="020B0604020202020204" pitchFamily="34" charset="0"/>
                <a:ea typeface="Times New Roman" panose="02020603050405020304" pitchFamily="18" charset="0"/>
                <a:cs typeface="Arial" panose="020B0604020202020204" pitchFamily="34" charset="0"/>
              </a:rPr>
              <a:t>	• Biographical sketch</a:t>
            </a:r>
          </a:p>
          <a:p>
            <a:pPr marL="0" indent="0">
              <a:spcBef>
                <a:spcPts val="0"/>
              </a:spcBef>
              <a:buNone/>
            </a:pPr>
            <a:r>
              <a:rPr lang="en-US" sz="1400" dirty="0">
                <a:solidFill>
                  <a:srgbClr val="FF0000"/>
                </a:solidFill>
                <a:latin typeface="Arial" panose="020B0604020202020204" pitchFamily="34" charset="0"/>
                <a:ea typeface="Times New Roman" panose="02020603050405020304" pitchFamily="18" charset="0"/>
                <a:cs typeface="Arial" panose="020B0604020202020204" pitchFamily="34" charset="0"/>
              </a:rPr>
              <a:t>	• Project Information</a:t>
            </a:r>
          </a:p>
          <a:p>
            <a:pPr marL="0" indent="0" algn="l">
              <a:spcBef>
                <a:spcPts val="0"/>
              </a:spcBef>
              <a:spcAft>
                <a:spcPts val="0"/>
              </a:spcAft>
              <a:buNone/>
            </a:pPr>
            <a:r>
              <a:rPr lang="en-US" sz="1400" dirty="0">
                <a:effectLst/>
                <a:latin typeface="Arial" panose="020B0604020202020204" pitchFamily="34" charset="0"/>
                <a:ea typeface="Times New Roman" panose="02020603050405020304" pitchFamily="18" charset="0"/>
                <a:cs typeface="Arial" panose="020B0604020202020204" pitchFamily="34" charset="0"/>
              </a:rPr>
              <a:t>	• Resume </a:t>
            </a:r>
          </a:p>
          <a:p>
            <a:pPr marL="0" indent="0" algn="l">
              <a:spcBef>
                <a:spcPts val="0"/>
              </a:spcBef>
              <a:spcAft>
                <a:spcPts val="0"/>
              </a:spcAft>
              <a:buNone/>
            </a:pPr>
            <a:r>
              <a:rPr lang="en-US" sz="1400" dirty="0">
                <a:latin typeface="Arial" panose="020B0604020202020204" pitchFamily="34" charset="0"/>
                <a:ea typeface="Times New Roman" panose="02020603050405020304" pitchFamily="18" charset="0"/>
                <a:cs typeface="Arial" panose="020B0604020202020204" pitchFamily="34" charset="0"/>
              </a:rPr>
              <a:t>	• </a:t>
            </a:r>
            <a:r>
              <a:rPr lang="en-US" sz="1400" dirty="0">
                <a:effectLst/>
                <a:latin typeface="Arial" panose="020B0604020202020204" pitchFamily="34" charset="0"/>
                <a:ea typeface="Times New Roman" panose="02020603050405020304" pitchFamily="18" charset="0"/>
                <a:cs typeface="Arial" panose="020B0604020202020204" pitchFamily="34" charset="0"/>
              </a:rPr>
              <a:t>Transcripts (</a:t>
            </a:r>
            <a:r>
              <a:rPr lang="en-US" sz="1400" dirty="0">
                <a:latin typeface="Arial" panose="020B0604020202020204" pitchFamily="34" charset="0"/>
                <a:ea typeface="Times New Roman" panose="02020603050405020304" pitchFamily="18" charset="0"/>
                <a:cs typeface="Arial" panose="020B0604020202020204" pitchFamily="34" charset="0"/>
              </a:rPr>
              <a:t>for all foreign</a:t>
            </a:r>
            <a:r>
              <a:rPr lang="en-US" sz="1400" dirty="0">
                <a:effectLst/>
                <a:latin typeface="Arial" panose="020B0604020202020204" pitchFamily="34" charset="0"/>
                <a:ea typeface="Times New Roman" panose="02020603050405020304" pitchFamily="18" charset="0"/>
                <a:cs typeface="Arial" panose="020B0604020202020204" pitchFamily="34" charset="0"/>
              </a:rPr>
              <a:t> students and post-docs)</a:t>
            </a:r>
            <a:endParaRPr lang="en-US" sz="1400" dirty="0">
              <a:latin typeface="Arial" panose="020B0604020202020204" pitchFamily="34" charset="0"/>
              <a:ea typeface="Times New Roman" panose="02020603050405020304" pitchFamily="18" charset="0"/>
              <a:cs typeface="Arial" panose="020B0604020202020204" pitchFamily="34" charset="0"/>
            </a:endParaRPr>
          </a:p>
          <a:p>
            <a:pPr marL="0" indent="0" algn="l">
              <a:spcBef>
                <a:spcPts val="0"/>
              </a:spcBef>
              <a:spcAft>
                <a:spcPts val="0"/>
              </a:spcAft>
              <a:buNone/>
            </a:pPr>
            <a:r>
              <a:rPr lang="en-US" sz="1400" dirty="0">
                <a:effectLst/>
                <a:latin typeface="Arial" panose="020B0604020202020204" pitchFamily="34" charset="0"/>
                <a:ea typeface="Times New Roman" panose="02020603050405020304" pitchFamily="18" charset="0"/>
                <a:cs typeface="Arial" panose="020B0604020202020204" pitchFamily="34" charset="0"/>
              </a:rPr>
              <a:t>	• OF-306</a:t>
            </a:r>
          </a:p>
          <a:p>
            <a:pPr marL="0" indent="0" algn="l">
              <a:spcBef>
                <a:spcPts val="0"/>
              </a:spcBef>
              <a:spcAft>
                <a:spcPts val="0"/>
              </a:spcAft>
              <a:buNone/>
            </a:pP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a:effectLst/>
                <a:latin typeface="Arial" panose="020B0604020202020204" pitchFamily="34" charset="0"/>
                <a:ea typeface="Times New Roman" panose="02020603050405020304" pitchFamily="18" charset="0"/>
                <a:cs typeface="Arial" panose="020B0604020202020204" pitchFamily="34" charset="0"/>
              </a:rPr>
              <a:t>• ARS-215</a:t>
            </a:r>
          </a:p>
          <a:p>
            <a:pPr marL="0" indent="0">
              <a:spcBef>
                <a:spcPts val="0"/>
              </a:spcBef>
              <a:buNone/>
            </a:pPr>
            <a:r>
              <a:rPr lang="en-US" sz="1400" dirty="0">
                <a:effectLst/>
                <a:latin typeface="Arial" panose="020B0604020202020204" pitchFamily="34" charset="0"/>
                <a:ea typeface="Times New Roman" panose="02020603050405020304" pitchFamily="18" charset="0"/>
                <a:cs typeface="Arial" panose="020B0604020202020204" pitchFamily="34" charset="0"/>
              </a:rPr>
              <a:t>	• Area Memo</a:t>
            </a:r>
          </a:p>
          <a:p>
            <a:pPr marL="0" indent="0">
              <a:spcBef>
                <a:spcPts val="0"/>
              </a:spcBef>
              <a:buNone/>
            </a:pPr>
            <a:r>
              <a:rPr lang="en-US" sz="1400" dirty="0">
                <a:effectLst/>
                <a:latin typeface="Arial" panose="020B0604020202020204" pitchFamily="34" charset="0"/>
                <a:ea typeface="Times New Roman" panose="02020603050405020304" pitchFamily="18" charset="0"/>
                <a:cs typeface="Arial" panose="020B0604020202020204" pitchFamily="34" charset="0"/>
              </a:rPr>
              <a:t>	</a:t>
            </a:r>
            <a:r>
              <a:rPr lang="en-US" sz="1400" dirty="0">
                <a:latin typeface="Arial" panose="020B0604020202020204" pitchFamily="34" charset="0"/>
                <a:ea typeface="Calibri" panose="020F0502020204030204" pitchFamily="34" charset="0"/>
                <a:cs typeface="Arial" panose="020B0604020202020204" pitchFamily="34" charset="0"/>
              </a:rPr>
              <a:t>• Green card (for existing name traces that need to be closed, may not 			    come up until time for renewal)</a:t>
            </a:r>
          </a:p>
          <a:p>
            <a:pPr marL="0" indent="0">
              <a:spcBef>
                <a:spcPts val="0"/>
              </a:spcBef>
              <a:buNone/>
            </a:pP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p>
            <a:pPr marL="0" indent="0">
              <a:spcBef>
                <a:spcPts val="0"/>
              </a:spcBef>
              <a:buNone/>
            </a:pPr>
            <a:endParaRPr lang="en-US" sz="1400" dirty="0">
              <a:latin typeface="Arial" panose="020B0604020202020204" pitchFamily="34" charset="0"/>
              <a:ea typeface="Times New Roman" panose="02020603050405020304" pitchFamily="18" charset="0"/>
              <a:cs typeface="Arial" panose="020B0604020202020204" pitchFamily="34" charset="0"/>
            </a:endParaRPr>
          </a:p>
          <a:p>
            <a:pPr marL="0" indent="0">
              <a:spcBef>
                <a:spcPts val="0"/>
              </a:spcBef>
              <a:buNone/>
            </a:pPr>
            <a:r>
              <a:rPr lang="en-US" sz="1400" dirty="0">
                <a:effectLst/>
                <a:latin typeface="Arial" panose="020B0604020202020204" pitchFamily="34" charset="0"/>
                <a:ea typeface="Times New Roman" panose="02020603050405020304" pitchFamily="18" charset="0"/>
                <a:cs typeface="Arial" panose="020B0604020202020204" pitchFamily="34" charset="0"/>
              </a:rPr>
              <a:t>	</a:t>
            </a:r>
            <a:r>
              <a:rPr lang="en-US" sz="1400" u="sng" dirty="0">
                <a:effectLst/>
                <a:latin typeface="Arial" panose="020B0604020202020204" pitchFamily="34" charset="0"/>
                <a:ea typeface="Times New Roman" panose="02020603050405020304" pitchFamily="18" charset="0"/>
                <a:cs typeface="Arial" panose="020B0604020202020204" pitchFamily="34" charset="0"/>
              </a:rPr>
              <a:t>If J-1 Visa additional requirements:</a:t>
            </a:r>
          </a:p>
          <a:p>
            <a:pPr marL="0" indent="0" algn="l">
              <a:spcBef>
                <a:spcPts val="0"/>
              </a:spcBef>
              <a:spcAft>
                <a:spcPts val="0"/>
              </a:spcAft>
              <a:buNone/>
            </a:pPr>
            <a:r>
              <a:rPr lang="en-US" sz="1400" dirty="0">
                <a:effectLst/>
                <a:latin typeface="Arial" panose="020B0604020202020204" pitchFamily="34" charset="0"/>
                <a:ea typeface="Times New Roman" panose="02020603050405020304" pitchFamily="18" charset="0"/>
                <a:cs typeface="Arial" panose="020B0604020202020204" pitchFamily="34" charset="0"/>
              </a:rPr>
              <a:t>	</a:t>
            </a:r>
            <a:r>
              <a:rPr lang="en-US" sz="1400" dirty="0">
                <a:latin typeface="Arial" panose="020B0604020202020204" pitchFamily="34" charset="0"/>
                <a:ea typeface="Calibri" panose="020F0502020204030204" pitchFamily="34" charset="0"/>
                <a:cs typeface="Arial" panose="020B0604020202020204" pitchFamily="34" charset="0"/>
              </a:rPr>
              <a:t>• Proof of funding</a:t>
            </a:r>
          </a:p>
          <a:p>
            <a:pPr marL="0" indent="0">
              <a:spcBef>
                <a:spcPts val="0"/>
              </a:spcBef>
              <a:buNone/>
            </a:pPr>
            <a:r>
              <a:rPr lang="en-US" sz="1400" dirty="0">
                <a:effectLst/>
                <a:latin typeface="Arial" panose="020B0604020202020204" pitchFamily="34" charset="0"/>
                <a:ea typeface="Times New Roman" panose="02020603050405020304" pitchFamily="18" charset="0"/>
                <a:cs typeface="Arial" panose="020B0604020202020204" pitchFamily="34" charset="0"/>
              </a:rPr>
              <a:t>	• I-94</a:t>
            </a:r>
          </a:p>
          <a:p>
            <a:pPr marL="0" indent="0">
              <a:spcBef>
                <a:spcPts val="0"/>
              </a:spcBef>
              <a:buNone/>
            </a:pPr>
            <a:r>
              <a:rPr lang="en-US" sz="1400" dirty="0">
                <a:effectLst/>
                <a:latin typeface="Arial" panose="020B0604020202020204" pitchFamily="34" charset="0"/>
                <a:ea typeface="Times New Roman" panose="02020603050405020304" pitchFamily="18" charset="0"/>
                <a:cs typeface="Arial" panose="020B0604020202020204" pitchFamily="34" charset="0"/>
              </a:rPr>
              <a:t>	• J-1 Visa</a:t>
            </a:r>
          </a:p>
          <a:p>
            <a:pPr marL="0" indent="0">
              <a:spcBef>
                <a:spcPts val="0"/>
              </a:spcBef>
              <a:buNone/>
            </a:pPr>
            <a:r>
              <a:rPr lang="en-US" sz="1400" dirty="0">
                <a:effectLst/>
                <a:latin typeface="Arial" panose="020B0604020202020204" pitchFamily="34" charset="0"/>
                <a:ea typeface="Times New Roman" panose="02020603050405020304" pitchFamily="18" charset="0"/>
                <a:cs typeface="Arial" panose="020B0604020202020204" pitchFamily="34" charset="0"/>
              </a:rPr>
              <a:t>	• DS-2019</a:t>
            </a:r>
          </a:p>
          <a:p>
            <a:pPr marL="0" indent="0">
              <a:spcBef>
                <a:spcPts val="0"/>
              </a:spcBef>
              <a:buNone/>
            </a:pPr>
            <a:r>
              <a:rPr lang="en-US" sz="1400" dirty="0">
                <a:effectLst/>
                <a:latin typeface="Arial" panose="020B0604020202020204" pitchFamily="34" charset="0"/>
                <a:ea typeface="Times New Roman" panose="02020603050405020304" pitchFamily="18" charset="0"/>
                <a:cs typeface="Arial" panose="020B0604020202020204" pitchFamily="34" charset="0"/>
              </a:rPr>
              <a:t>	• proof of health insurance</a:t>
            </a:r>
          </a:p>
          <a:p>
            <a:pPr marL="0" indent="0">
              <a:spcBef>
                <a:spcPts val="0"/>
              </a:spcBef>
              <a:buNone/>
            </a:pP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p>
            <a:pPr marL="0" indent="0">
              <a:spcBef>
                <a:spcPts val="0"/>
              </a:spcBef>
              <a:buNone/>
            </a:pPr>
            <a:r>
              <a:rPr lang="en-US" sz="1400" dirty="0">
                <a:effectLst/>
                <a:latin typeface="Arial" panose="020B0604020202020204" pitchFamily="34" charset="0"/>
                <a:ea typeface="Times New Roman" panose="02020603050405020304" pitchFamily="18" charset="0"/>
                <a:cs typeface="Arial" panose="020B0604020202020204" pitchFamily="34" charset="0"/>
              </a:rPr>
              <a:t> </a:t>
            </a:r>
          </a:p>
          <a:p>
            <a:pPr marL="0" indent="0" algn="l">
              <a:spcBef>
                <a:spcPts val="0"/>
              </a:spcBef>
              <a:spcAft>
                <a:spcPts val="0"/>
              </a:spcAft>
              <a:buNone/>
            </a:pPr>
            <a:endParaRPr lang="en-US" sz="1400" dirty="0">
              <a:latin typeface="Arial" panose="020B0604020202020204" pitchFamily="34" charset="0"/>
              <a:ea typeface="MS PMincho" panose="02020600040205080304" pitchFamily="18" charset="-128"/>
              <a:cs typeface="Arial" panose="020B0604020202020204" pitchFamily="34" charset="0"/>
            </a:endParaRPr>
          </a:p>
          <a:p>
            <a:pPr marL="0" indent="0">
              <a:buNone/>
            </a:pPr>
            <a:endParaRPr lang="en-US" sz="1200" dirty="0"/>
          </a:p>
        </p:txBody>
      </p:sp>
      <p:sp>
        <p:nvSpPr>
          <p:cNvPr id="5" name="Slide Number Placeholder 4">
            <a:extLst>
              <a:ext uri="{FF2B5EF4-FFF2-40B4-BE49-F238E27FC236}">
                <a16:creationId xmlns:a16="http://schemas.microsoft.com/office/drawing/2014/main" id="{89EB49CB-F913-7754-A52D-E9CE45B4B815}"/>
              </a:ext>
            </a:extLst>
          </p:cNvPr>
          <p:cNvSpPr>
            <a:spLocks noGrp="1"/>
          </p:cNvSpPr>
          <p:nvPr>
            <p:ph type="sldNum" sz="quarter" idx="12"/>
          </p:nvPr>
        </p:nvSpPr>
        <p:spPr/>
        <p:txBody>
          <a:bodyPr/>
          <a:lstStyle/>
          <a:p>
            <a:fld id="{48F63A3B-78C7-47BE-AE5E-E10140E04643}" type="slidenum">
              <a:rPr lang="en-US" smtClean="0"/>
              <a:t>31</a:t>
            </a:fld>
            <a:endParaRPr lang="en-US" dirty="0"/>
          </a:p>
        </p:txBody>
      </p:sp>
      <p:pic>
        <p:nvPicPr>
          <p:cNvPr id="2" name="Content Placeholder 5">
            <a:extLst>
              <a:ext uri="{FF2B5EF4-FFF2-40B4-BE49-F238E27FC236}">
                <a16:creationId xmlns:a16="http://schemas.microsoft.com/office/drawing/2014/main" id="{C2446C96-6C83-25E7-724D-710A6208C394}"/>
              </a:ext>
            </a:extLst>
          </p:cNvPr>
          <p:cNvPicPr>
            <a:picLocks noChangeAspect="1"/>
          </p:cNvPicPr>
          <p:nvPr/>
        </p:nvPicPr>
        <p:blipFill>
          <a:blip r:embed="rId2"/>
          <a:stretch>
            <a:fillRect/>
          </a:stretch>
        </p:blipFill>
        <p:spPr>
          <a:xfrm>
            <a:off x="6764649" y="176212"/>
            <a:ext cx="5247306" cy="6505576"/>
          </a:xfrm>
          <a:prstGeom prst="rect">
            <a:avLst/>
          </a:prstGeom>
          <a:ln w="38100" cap="sq">
            <a:solidFill>
              <a:schemeClr val="accent2"/>
            </a:solidFill>
            <a:miter lim="800000"/>
          </a:ln>
          <a:effectLst>
            <a:outerShdw blurRad="57150" dist="50800" dir="2700000" algn="tl" rotWithShape="0">
              <a:srgbClr val="000000">
                <a:alpha val="40000"/>
              </a:srgbClr>
            </a:outerShdw>
          </a:effectLst>
        </p:spPr>
      </p:pic>
      <p:pic>
        <p:nvPicPr>
          <p:cNvPr id="6" name="Picture 5">
            <a:extLst>
              <a:ext uri="{FF2B5EF4-FFF2-40B4-BE49-F238E27FC236}">
                <a16:creationId xmlns:a16="http://schemas.microsoft.com/office/drawing/2014/main" id="{15A48063-D895-039F-8AC6-AE785C1ECE0E}"/>
              </a:ext>
            </a:extLst>
          </p:cNvPr>
          <p:cNvPicPr>
            <a:picLocks noChangeAspect="1"/>
          </p:cNvPicPr>
          <p:nvPr/>
        </p:nvPicPr>
        <p:blipFill>
          <a:blip r:embed="rId3"/>
          <a:stretch>
            <a:fillRect/>
          </a:stretch>
        </p:blipFill>
        <p:spPr>
          <a:xfrm>
            <a:off x="4327387" y="6187425"/>
            <a:ext cx="1874682" cy="350550"/>
          </a:xfrm>
          <a:prstGeom prst="rect">
            <a:avLst/>
          </a:prstGeom>
          <a:ln w="127000" cap="sq">
            <a:solidFill>
              <a:schemeClr val="accent1"/>
            </a:solidFill>
            <a:miter lim="800000"/>
          </a:ln>
          <a:effectLst>
            <a:outerShdw blurRad="57150" dist="50800" dir="2700000" algn="tl" rotWithShape="0">
              <a:srgbClr val="000000">
                <a:alpha val="40000"/>
              </a:srgbClr>
            </a:outerShdw>
          </a:effectLst>
        </p:spPr>
      </p:pic>
      <p:sp>
        <p:nvSpPr>
          <p:cNvPr id="8" name="TextBox 7">
            <a:extLst>
              <a:ext uri="{FF2B5EF4-FFF2-40B4-BE49-F238E27FC236}">
                <a16:creationId xmlns:a16="http://schemas.microsoft.com/office/drawing/2014/main" id="{FD256E8F-8A9D-0E4F-51F3-09827C865479}"/>
              </a:ext>
            </a:extLst>
          </p:cNvPr>
          <p:cNvSpPr txBox="1"/>
          <p:nvPr/>
        </p:nvSpPr>
        <p:spPr>
          <a:xfrm>
            <a:off x="4211781" y="5772727"/>
            <a:ext cx="1220206" cy="369332"/>
          </a:xfrm>
          <a:prstGeom prst="rect">
            <a:avLst/>
          </a:prstGeom>
          <a:noFill/>
        </p:spPr>
        <p:txBody>
          <a:bodyPr wrap="none" rtlCol="0">
            <a:spAutoFit/>
          </a:bodyPr>
          <a:lstStyle/>
          <a:p>
            <a:r>
              <a:rPr lang="en-US" dirty="0">
                <a:solidFill>
                  <a:srgbClr val="FF0000"/>
                </a:solidFill>
              </a:rPr>
              <a:t>NEW BOX:</a:t>
            </a:r>
          </a:p>
        </p:txBody>
      </p:sp>
    </p:spTree>
    <p:extLst>
      <p:ext uri="{BB962C8B-B14F-4D97-AF65-F5344CB8AC3E}">
        <p14:creationId xmlns:p14="http://schemas.microsoft.com/office/powerpoint/2010/main" val="12720359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10AF9BB-BD40-E8A7-D59D-7FDCE92C5C57}"/>
              </a:ext>
            </a:extLst>
          </p:cNvPr>
          <p:cNvSpPr/>
          <p:nvPr/>
        </p:nvSpPr>
        <p:spPr>
          <a:xfrm>
            <a:off x="6600824" y="0"/>
            <a:ext cx="5591175" cy="685800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58FA965-759D-1843-41C3-74EE3B719C0F}"/>
              </a:ext>
            </a:extLst>
          </p:cNvPr>
          <p:cNvSpPr>
            <a:spLocks noGrp="1"/>
          </p:cNvSpPr>
          <p:nvPr>
            <p:ph sz="half" idx="1"/>
          </p:nvPr>
        </p:nvSpPr>
        <p:spPr>
          <a:xfrm>
            <a:off x="99499" y="495300"/>
            <a:ext cx="6364801" cy="6248400"/>
          </a:xfrm>
        </p:spPr>
        <p:txBody>
          <a:bodyPr/>
          <a:lstStyle/>
          <a:p>
            <a:pPr marL="0" indent="0" algn="l">
              <a:buNone/>
            </a:pPr>
            <a:r>
              <a:rPr lang="en-US" sz="1400" dirty="0">
                <a:effectLst/>
                <a:latin typeface="Arial" panose="020B0604020202020204" pitchFamily="34" charset="0"/>
                <a:ea typeface="Calibri" panose="020F0502020204030204" pitchFamily="34" charset="0"/>
                <a:cs typeface="Arial" panose="020B0604020202020204" pitchFamily="34" charset="0"/>
              </a:rPr>
              <a:t>PSA - Reviews the ticket to make sure the FV has completed and uploaded necessary documents. </a:t>
            </a:r>
            <a:br>
              <a:rPr lang="en-US" sz="1400" dirty="0">
                <a:effectLst/>
                <a:latin typeface="Arial" panose="020B0604020202020204" pitchFamily="34" charset="0"/>
                <a:ea typeface="Calibri" panose="020F0502020204030204" pitchFamily="34" charset="0"/>
                <a:cs typeface="Arial" panose="020B0604020202020204" pitchFamily="34" charset="0"/>
              </a:rPr>
            </a:br>
            <a:r>
              <a:rPr lang="en-US" sz="1400" dirty="0">
                <a:latin typeface="Arial" panose="020B0604020202020204" pitchFamily="34" charset="0"/>
                <a:ea typeface="Calibri" panose="020F0502020204030204" pitchFamily="34" charset="0"/>
                <a:cs typeface="Arial" panose="020B0604020202020204" pitchFamily="34" charset="0"/>
              </a:rPr>
              <a:t>	</a:t>
            </a:r>
            <a:r>
              <a:rPr lang="en-US" sz="1400" dirty="0">
                <a:effectLst/>
                <a:latin typeface="Arial" panose="020B0604020202020204" pitchFamily="34" charset="0"/>
                <a:ea typeface="Calibri" panose="020F0502020204030204" pitchFamily="34" charset="0"/>
                <a:cs typeface="Arial" panose="020B0604020202020204" pitchFamily="34" charset="0"/>
              </a:rPr>
              <a:t>Ticket can be submitted.</a:t>
            </a:r>
          </a:p>
          <a:p>
            <a:pPr marL="0" indent="0" algn="l">
              <a:buNone/>
            </a:pPr>
            <a:r>
              <a:rPr lang="en-US" sz="12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Ensure the ticket goes to the HR Liaison queue, If it doesn’t contact the HRL</a:t>
            </a:r>
            <a:br>
              <a:rPr lang="en-US" sz="1400" dirty="0">
                <a:effectLst/>
                <a:latin typeface="Arial" panose="020B0604020202020204" pitchFamily="34" charset="0"/>
                <a:ea typeface="Calibri" panose="020F0502020204030204" pitchFamily="34" charset="0"/>
                <a:cs typeface="Arial" panose="020B0604020202020204" pitchFamily="34" charset="0"/>
              </a:rPr>
            </a:b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indent="0" algn="l">
              <a:buNone/>
            </a:pPr>
            <a:r>
              <a:rPr lang="en-US" sz="1400" dirty="0">
                <a:effectLst/>
                <a:latin typeface="Arial" panose="020B0604020202020204" pitchFamily="34" charset="0"/>
                <a:ea typeface="Calibri" panose="020F0502020204030204" pitchFamily="34" charset="0"/>
                <a:cs typeface="Arial" panose="020B0604020202020204" pitchFamily="34" charset="0"/>
              </a:rPr>
              <a:t>HRL will perform quality control of the ticket</a:t>
            </a:r>
          </a:p>
          <a:p>
            <a:pPr marL="0" indent="0" algn="l">
              <a:buNone/>
            </a:pPr>
            <a:r>
              <a:rPr lang="en-US" sz="1400" dirty="0">
                <a:effectLst/>
                <a:latin typeface="Arial" panose="020B0604020202020204" pitchFamily="34" charset="0"/>
                <a:ea typeface="Calibri" panose="020F0502020204030204" pitchFamily="34" charset="0"/>
                <a:cs typeface="Arial" panose="020B0604020202020204" pitchFamily="34" charset="0"/>
              </a:rPr>
              <a:t>HRL will mark the Quality Control Check Date box. This will notify the Foreign National Program Manager to submit the Name Trace clearance to DHS.</a:t>
            </a:r>
            <a:br>
              <a:rPr lang="en-US" sz="1400" dirty="0">
                <a:effectLst/>
                <a:latin typeface="Arial" panose="020B0604020202020204" pitchFamily="34" charset="0"/>
                <a:ea typeface="Calibri" panose="020F0502020204030204" pitchFamily="34" charset="0"/>
                <a:cs typeface="Arial" panose="020B0604020202020204" pitchFamily="34" charset="0"/>
              </a:rPr>
            </a:br>
            <a:endParaRPr lang="en-US" sz="1400" dirty="0">
              <a:latin typeface="Arial" panose="020B0604020202020204" pitchFamily="34" charset="0"/>
              <a:ea typeface="Calibri" panose="020F0502020204030204" pitchFamily="34" charset="0"/>
              <a:cs typeface="Arial" panose="020B0604020202020204" pitchFamily="34" charset="0"/>
            </a:endParaRPr>
          </a:p>
          <a:p>
            <a:pPr marL="0" indent="0" algn="l">
              <a:buNone/>
            </a:pPr>
            <a:r>
              <a:rPr lang="en-US" sz="1400" dirty="0">
                <a:effectLst/>
                <a:latin typeface="Arial" panose="020B0604020202020204" pitchFamily="34" charset="0"/>
                <a:ea typeface="Calibri" panose="020F0502020204030204" pitchFamily="34" charset="0"/>
                <a:cs typeface="Arial" panose="020B0604020202020204" pitchFamily="34" charset="0"/>
              </a:rPr>
              <a:t>The Name Trace Clearance should be started 90-120 days ahead of projected arrival date per the Fastrack guide.</a:t>
            </a:r>
          </a:p>
          <a:p>
            <a:pPr marL="0" indent="0" algn="l">
              <a:buNone/>
            </a:pPr>
            <a:endParaRPr lang="en-US" sz="1400" dirty="0">
              <a:latin typeface="Arial" panose="020B0604020202020204" pitchFamily="34" charset="0"/>
              <a:ea typeface="Calibri" panose="020F0502020204030204" pitchFamily="34" charset="0"/>
              <a:cs typeface="Arial" panose="020B0604020202020204" pitchFamily="34" charset="0"/>
            </a:endParaRPr>
          </a:p>
          <a:p>
            <a:pPr marL="0" indent="0" algn="l">
              <a:buNone/>
            </a:pP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indent="0" algn="l">
              <a:buNone/>
            </a:pPr>
            <a:r>
              <a:rPr lang="en-US" sz="1400" dirty="0">
                <a:effectLst/>
                <a:latin typeface="Arial" panose="020B0604020202020204" pitchFamily="34" charset="0"/>
                <a:ea typeface="Calibri" panose="020F0502020204030204" pitchFamily="34" charset="0"/>
                <a:cs typeface="Arial" panose="020B0604020202020204" pitchFamily="34" charset="0"/>
              </a:rPr>
              <a:t> </a:t>
            </a:r>
            <a:endParaRPr lang="en-US" sz="1200" dirty="0"/>
          </a:p>
        </p:txBody>
      </p:sp>
      <p:sp>
        <p:nvSpPr>
          <p:cNvPr id="5" name="Slide Number Placeholder 4">
            <a:extLst>
              <a:ext uri="{FF2B5EF4-FFF2-40B4-BE49-F238E27FC236}">
                <a16:creationId xmlns:a16="http://schemas.microsoft.com/office/drawing/2014/main" id="{89EB49CB-F913-7754-A52D-E9CE45B4B815}"/>
              </a:ext>
            </a:extLst>
          </p:cNvPr>
          <p:cNvSpPr>
            <a:spLocks noGrp="1"/>
          </p:cNvSpPr>
          <p:nvPr>
            <p:ph type="sldNum" sz="quarter" idx="12"/>
          </p:nvPr>
        </p:nvSpPr>
        <p:spPr/>
        <p:txBody>
          <a:bodyPr/>
          <a:lstStyle/>
          <a:p>
            <a:fld id="{48F63A3B-78C7-47BE-AE5E-E10140E04643}" type="slidenum">
              <a:rPr lang="en-US" smtClean="0"/>
              <a:t>32</a:t>
            </a:fld>
            <a:endParaRPr lang="en-US" dirty="0"/>
          </a:p>
        </p:txBody>
      </p:sp>
      <p:pic>
        <p:nvPicPr>
          <p:cNvPr id="4" name="Picture 3">
            <a:extLst>
              <a:ext uri="{FF2B5EF4-FFF2-40B4-BE49-F238E27FC236}">
                <a16:creationId xmlns:a16="http://schemas.microsoft.com/office/drawing/2014/main" id="{951FB10E-9B13-E142-F6FD-5C734078851A}"/>
              </a:ext>
            </a:extLst>
          </p:cNvPr>
          <p:cNvPicPr>
            <a:picLocks noChangeAspect="1"/>
          </p:cNvPicPr>
          <p:nvPr/>
        </p:nvPicPr>
        <p:blipFill>
          <a:blip r:embed="rId2"/>
          <a:stretch>
            <a:fillRect/>
          </a:stretch>
        </p:blipFill>
        <p:spPr>
          <a:xfrm>
            <a:off x="7559040" y="1027854"/>
            <a:ext cx="3229202" cy="3877985"/>
          </a:xfrm>
          <a:prstGeom prst="rect">
            <a:avLst/>
          </a:prstGeom>
          <a:ln w="38100" cap="sq">
            <a:solidFill>
              <a:schemeClr val="accent2"/>
            </a:solidFill>
            <a:miter lim="800000"/>
          </a:ln>
          <a:effectLst>
            <a:outerShdw blurRad="57150" dist="50800" dir="2700000" algn="tl" rotWithShape="0">
              <a:srgbClr val="000000">
                <a:alpha val="40000"/>
              </a:srgbClr>
            </a:outerShdw>
          </a:effectLst>
        </p:spPr>
      </p:pic>
      <p:pic>
        <p:nvPicPr>
          <p:cNvPr id="6" name="Picture 5">
            <a:extLst>
              <a:ext uri="{FF2B5EF4-FFF2-40B4-BE49-F238E27FC236}">
                <a16:creationId xmlns:a16="http://schemas.microsoft.com/office/drawing/2014/main" id="{922B6915-AEDA-C763-A69D-F47A75A730D3}"/>
              </a:ext>
            </a:extLst>
          </p:cNvPr>
          <p:cNvPicPr>
            <a:picLocks noChangeAspect="1"/>
          </p:cNvPicPr>
          <p:nvPr/>
        </p:nvPicPr>
        <p:blipFill>
          <a:blip r:embed="rId3"/>
          <a:stretch>
            <a:fillRect/>
          </a:stretch>
        </p:blipFill>
        <p:spPr>
          <a:xfrm>
            <a:off x="835507" y="3426679"/>
            <a:ext cx="4945809" cy="297206"/>
          </a:xfrm>
          <a:prstGeom prst="rect">
            <a:avLst/>
          </a:prstGeom>
          <a:ln w="28575" cap="sq">
            <a:solidFill>
              <a:srgbClr val="FF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7859404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E2F5E-C5A7-3091-0B20-CE67114FEB7D}"/>
              </a:ext>
            </a:extLst>
          </p:cNvPr>
          <p:cNvSpPr>
            <a:spLocks noGrp="1"/>
          </p:cNvSpPr>
          <p:nvPr>
            <p:ph type="title"/>
          </p:nvPr>
        </p:nvSpPr>
        <p:spPr/>
        <p:txBody>
          <a:bodyPr/>
          <a:lstStyle/>
          <a:p>
            <a:r>
              <a:rPr lang="en-US" sz="2800" dirty="0"/>
              <a:t>When the projected arrival date gets pushed back</a:t>
            </a:r>
          </a:p>
        </p:txBody>
      </p:sp>
      <p:sp>
        <p:nvSpPr>
          <p:cNvPr id="3" name="Content Placeholder 2">
            <a:extLst>
              <a:ext uri="{FF2B5EF4-FFF2-40B4-BE49-F238E27FC236}">
                <a16:creationId xmlns:a16="http://schemas.microsoft.com/office/drawing/2014/main" id="{2FC48251-5C8A-ADBB-CB1F-A5E259DBECFC}"/>
              </a:ext>
            </a:extLst>
          </p:cNvPr>
          <p:cNvSpPr>
            <a:spLocks noGrp="1"/>
          </p:cNvSpPr>
          <p:nvPr>
            <p:ph sz="half" idx="1"/>
          </p:nvPr>
        </p:nvSpPr>
        <p:spPr>
          <a:xfrm>
            <a:off x="755904" y="1269999"/>
            <a:ext cx="8596668" cy="673763"/>
          </a:xfrm>
        </p:spPr>
        <p:txBody>
          <a:bodyPr/>
          <a:lstStyle/>
          <a:p>
            <a:pPr marL="0" indent="0">
              <a:buNone/>
            </a:pPr>
            <a:r>
              <a:rPr lang="en-US" dirty="0"/>
              <a:t>If the projected arrival date passes and the FN has not arrived update this to a future date </a:t>
            </a:r>
          </a:p>
        </p:txBody>
      </p:sp>
      <p:sp>
        <p:nvSpPr>
          <p:cNvPr id="5" name="Slide Number Placeholder 4">
            <a:extLst>
              <a:ext uri="{FF2B5EF4-FFF2-40B4-BE49-F238E27FC236}">
                <a16:creationId xmlns:a16="http://schemas.microsoft.com/office/drawing/2014/main" id="{E36D1581-E003-E0A0-ABAE-22A049B88A47}"/>
              </a:ext>
            </a:extLst>
          </p:cNvPr>
          <p:cNvSpPr>
            <a:spLocks noGrp="1"/>
          </p:cNvSpPr>
          <p:nvPr>
            <p:ph type="sldNum" sz="quarter" idx="12"/>
          </p:nvPr>
        </p:nvSpPr>
        <p:spPr/>
        <p:txBody>
          <a:bodyPr/>
          <a:lstStyle/>
          <a:p>
            <a:fld id="{48F63A3B-78C7-47BE-AE5E-E10140E04643}" type="slidenum">
              <a:rPr lang="en-US" smtClean="0"/>
              <a:t>33</a:t>
            </a:fld>
            <a:endParaRPr lang="en-US" dirty="0"/>
          </a:p>
        </p:txBody>
      </p:sp>
      <p:sp>
        <p:nvSpPr>
          <p:cNvPr id="6" name="Title 1">
            <a:extLst>
              <a:ext uri="{FF2B5EF4-FFF2-40B4-BE49-F238E27FC236}">
                <a16:creationId xmlns:a16="http://schemas.microsoft.com/office/drawing/2014/main" id="{2128F23E-2ADF-E7A2-0E30-5170839B81CB}"/>
              </a:ext>
            </a:extLst>
          </p:cNvPr>
          <p:cNvSpPr txBox="1">
            <a:spLocks/>
          </p:cNvSpPr>
          <p:nvPr/>
        </p:nvSpPr>
        <p:spPr>
          <a:xfrm>
            <a:off x="677334" y="3495676"/>
            <a:ext cx="8596668" cy="1320800"/>
          </a:xfrm>
          <a:prstGeom prst="rect">
            <a:avLst/>
          </a:prstGeom>
        </p:spPr>
        <p:txBody>
          <a:bodyPr vert="horz" lIns="91440" tIns="45720" rIns="91440" bIns="45720" rtlCol="0" anchor="t">
            <a:noAutofit/>
          </a:bodyPr>
          <a:lstStyle>
            <a:lvl1pPr algn="l" defTabSz="457200" rtl="0" eaLnBrk="1" latinLnBrk="0" hangingPunct="1">
              <a:lnSpc>
                <a:spcPct val="100000"/>
              </a:lnSpc>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When the FN arrives</a:t>
            </a:r>
          </a:p>
        </p:txBody>
      </p:sp>
      <p:pic>
        <p:nvPicPr>
          <p:cNvPr id="8" name="Picture 7">
            <a:extLst>
              <a:ext uri="{FF2B5EF4-FFF2-40B4-BE49-F238E27FC236}">
                <a16:creationId xmlns:a16="http://schemas.microsoft.com/office/drawing/2014/main" id="{EE9142F3-235E-14AB-AD7D-CA5EB886497A}"/>
              </a:ext>
            </a:extLst>
          </p:cNvPr>
          <p:cNvPicPr>
            <a:picLocks noChangeAspect="1"/>
          </p:cNvPicPr>
          <p:nvPr/>
        </p:nvPicPr>
        <p:blipFill rotWithShape="1">
          <a:blip r:embed="rId2"/>
          <a:srcRect b="11442"/>
          <a:stretch/>
        </p:blipFill>
        <p:spPr>
          <a:xfrm>
            <a:off x="937767" y="4820643"/>
            <a:ext cx="2463546" cy="675281"/>
          </a:xfrm>
          <a:prstGeom prst="rect">
            <a:avLst/>
          </a:prstGeom>
          <a:ln w="38100" cap="sq">
            <a:solidFill>
              <a:schemeClr val="accent2"/>
            </a:solidFill>
            <a:miter lim="800000"/>
          </a:ln>
          <a:effectLst>
            <a:outerShdw blurRad="57150" dist="50800" dir="2700000" algn="tl" rotWithShape="0">
              <a:srgbClr val="000000">
                <a:alpha val="40000"/>
              </a:srgbClr>
            </a:outerShdw>
          </a:effectLst>
        </p:spPr>
      </p:pic>
      <p:sp>
        <p:nvSpPr>
          <p:cNvPr id="9" name="Content Placeholder 2">
            <a:extLst>
              <a:ext uri="{FF2B5EF4-FFF2-40B4-BE49-F238E27FC236}">
                <a16:creationId xmlns:a16="http://schemas.microsoft.com/office/drawing/2014/main" id="{8614AEA5-8B62-8F47-A28F-9BFA1EE2CC19}"/>
              </a:ext>
            </a:extLst>
          </p:cNvPr>
          <p:cNvSpPr txBox="1">
            <a:spLocks/>
          </p:cNvSpPr>
          <p:nvPr/>
        </p:nvSpPr>
        <p:spPr>
          <a:xfrm>
            <a:off x="755904" y="4165600"/>
            <a:ext cx="10302621" cy="66040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dirty="0"/>
              <a:t>Update actual arrival date, update currently at USDA field, and ensure </a:t>
            </a:r>
            <a:r>
              <a:rPr lang="en-US" dirty="0" err="1"/>
              <a:t>nonfed</a:t>
            </a:r>
            <a:r>
              <a:rPr lang="en-US" dirty="0"/>
              <a:t> suitability ticket is started and linked on</a:t>
            </a:r>
          </a:p>
        </p:txBody>
      </p:sp>
      <p:pic>
        <p:nvPicPr>
          <p:cNvPr id="11" name="Picture 10">
            <a:extLst>
              <a:ext uri="{FF2B5EF4-FFF2-40B4-BE49-F238E27FC236}">
                <a16:creationId xmlns:a16="http://schemas.microsoft.com/office/drawing/2014/main" id="{E6875331-F437-6D70-BBE3-460548453027}"/>
              </a:ext>
            </a:extLst>
          </p:cNvPr>
          <p:cNvPicPr>
            <a:picLocks noChangeAspect="1"/>
          </p:cNvPicPr>
          <p:nvPr/>
        </p:nvPicPr>
        <p:blipFill rotWithShape="1">
          <a:blip r:embed="rId3"/>
          <a:srcRect t="16411"/>
          <a:stretch/>
        </p:blipFill>
        <p:spPr>
          <a:xfrm>
            <a:off x="1137792" y="2187575"/>
            <a:ext cx="2629137" cy="514350"/>
          </a:xfrm>
          <a:prstGeom prst="rect">
            <a:avLst/>
          </a:prstGeom>
          <a:ln w="38100" cap="sq">
            <a:solidFill>
              <a:schemeClr val="accent2"/>
            </a:solidFill>
            <a:miter lim="800000"/>
          </a:ln>
          <a:effectLst>
            <a:outerShdw blurRad="57150" dist="50800" dir="2700000" algn="tl" rotWithShape="0">
              <a:srgbClr val="000000">
                <a:alpha val="40000"/>
              </a:srgbClr>
            </a:outerShdw>
          </a:effectLst>
        </p:spPr>
      </p:pic>
      <p:pic>
        <p:nvPicPr>
          <p:cNvPr id="7" name="Picture 6">
            <a:extLst>
              <a:ext uri="{FF2B5EF4-FFF2-40B4-BE49-F238E27FC236}">
                <a16:creationId xmlns:a16="http://schemas.microsoft.com/office/drawing/2014/main" id="{D76FE513-2DC5-D2D2-C584-0AF698FA7D4A}"/>
              </a:ext>
            </a:extLst>
          </p:cNvPr>
          <p:cNvPicPr>
            <a:picLocks noChangeAspect="1"/>
          </p:cNvPicPr>
          <p:nvPr/>
        </p:nvPicPr>
        <p:blipFill>
          <a:blip r:embed="rId4"/>
          <a:stretch>
            <a:fillRect/>
          </a:stretch>
        </p:blipFill>
        <p:spPr>
          <a:xfrm>
            <a:off x="3583176" y="4825999"/>
            <a:ext cx="2079032" cy="660399"/>
          </a:xfrm>
          <a:prstGeom prst="rect">
            <a:avLst/>
          </a:prstGeom>
          <a:ln w="38100" cap="sq">
            <a:solidFill>
              <a:schemeClr val="accent2"/>
            </a:solidFill>
            <a:prstDash val="solid"/>
            <a:miter lim="800000"/>
          </a:ln>
          <a:effectLst>
            <a:outerShdw blurRad="50800" dist="38100" dir="2700000" algn="tl" rotWithShape="0">
              <a:srgbClr val="000000">
                <a:alpha val="43000"/>
              </a:srgbClr>
            </a:outerShdw>
          </a:effectLst>
        </p:spPr>
      </p:pic>
      <p:pic>
        <p:nvPicPr>
          <p:cNvPr id="12" name="Picture 11">
            <a:extLst>
              <a:ext uri="{FF2B5EF4-FFF2-40B4-BE49-F238E27FC236}">
                <a16:creationId xmlns:a16="http://schemas.microsoft.com/office/drawing/2014/main" id="{86DDA60E-8D1B-0F8E-A5FB-7EEA9A3683F1}"/>
              </a:ext>
            </a:extLst>
          </p:cNvPr>
          <p:cNvPicPr>
            <a:picLocks noChangeAspect="1"/>
          </p:cNvPicPr>
          <p:nvPr/>
        </p:nvPicPr>
        <p:blipFill rotWithShape="1">
          <a:blip r:embed="rId5"/>
          <a:srcRect r="39881"/>
          <a:stretch/>
        </p:blipFill>
        <p:spPr>
          <a:xfrm>
            <a:off x="5999183" y="4816476"/>
            <a:ext cx="2274806" cy="679448"/>
          </a:xfrm>
          <a:prstGeom prst="rect">
            <a:avLst/>
          </a:prstGeom>
          <a:ln w="38100" cap="sq">
            <a:solidFill>
              <a:schemeClr val="accent2"/>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126892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D9626-56A0-E283-247C-5802E0F81DCC}"/>
              </a:ext>
            </a:extLst>
          </p:cNvPr>
          <p:cNvSpPr>
            <a:spLocks noGrp="1"/>
          </p:cNvSpPr>
          <p:nvPr>
            <p:ph type="title"/>
          </p:nvPr>
        </p:nvSpPr>
        <p:spPr/>
        <p:txBody>
          <a:bodyPr/>
          <a:lstStyle/>
          <a:p>
            <a:r>
              <a:rPr lang="en-US" sz="3600" dirty="0">
                <a:latin typeface="Arial" panose="020B0604020202020204" pitchFamily="34" charset="0"/>
                <a:cs typeface="Arial" panose="020B0604020202020204" pitchFamily="34" charset="0"/>
              </a:rPr>
              <a:t>Extending a Foreign National</a:t>
            </a:r>
          </a:p>
        </p:txBody>
      </p:sp>
      <p:sp>
        <p:nvSpPr>
          <p:cNvPr id="3" name="Content Placeholder 2">
            <a:extLst>
              <a:ext uri="{FF2B5EF4-FFF2-40B4-BE49-F238E27FC236}">
                <a16:creationId xmlns:a16="http://schemas.microsoft.com/office/drawing/2014/main" id="{CACC4BD4-841F-A80B-2E8B-5487E98D3FE1}"/>
              </a:ext>
            </a:extLst>
          </p:cNvPr>
          <p:cNvSpPr>
            <a:spLocks noGrp="1"/>
          </p:cNvSpPr>
          <p:nvPr>
            <p:ph sz="half" idx="1"/>
          </p:nvPr>
        </p:nvSpPr>
        <p:spPr>
          <a:xfrm>
            <a:off x="755904" y="1272921"/>
            <a:ext cx="8311896" cy="5404104"/>
          </a:xfrm>
        </p:spPr>
        <p:txBody>
          <a:bodyPr/>
          <a:lstStyle/>
          <a:p>
            <a:pPr marL="0" indent="0">
              <a:buNone/>
            </a:pPr>
            <a:r>
              <a:rPr lang="en-US" sz="1600" dirty="0"/>
              <a:t>•If FN left ARS/USA 30 days or more – Must create a new Foreign National ticket and request a new name trace clearance</a:t>
            </a:r>
          </a:p>
          <a:p>
            <a:pPr marL="0" indent="0">
              <a:buNone/>
            </a:pPr>
            <a:endParaRPr lang="en-US" sz="1600" dirty="0"/>
          </a:p>
          <a:p>
            <a:pPr marL="0" indent="0">
              <a:buNone/>
            </a:pPr>
            <a:r>
              <a:rPr lang="en-US" sz="1600" dirty="0"/>
              <a:t>•If FN did not leave: Follow internal process to get approval for extension and funding</a:t>
            </a:r>
          </a:p>
          <a:p>
            <a:pPr marL="0" indent="0">
              <a:buNone/>
            </a:pPr>
            <a:endParaRPr lang="en-US" sz="1600" dirty="0"/>
          </a:p>
          <a:p>
            <a:pPr marL="0" indent="0">
              <a:buNone/>
            </a:pPr>
            <a:r>
              <a:rPr lang="en-US" sz="1600" dirty="0"/>
              <a:t>Requestor (If requestor needs to be updated, reach out to HRL to update)</a:t>
            </a:r>
          </a:p>
          <a:p>
            <a:pPr marL="0" indent="0">
              <a:buNone/>
            </a:pPr>
            <a:r>
              <a:rPr lang="en-US" sz="1600" dirty="0"/>
              <a:t> 	• Checks the Extension Box</a:t>
            </a:r>
          </a:p>
          <a:p>
            <a:pPr marL="0" indent="0">
              <a:buNone/>
            </a:pPr>
            <a:r>
              <a:rPr lang="en-US" sz="1600" dirty="0"/>
              <a:t>	• Updates Projected Departure Date</a:t>
            </a:r>
          </a:p>
          <a:p>
            <a:pPr marL="0" indent="0">
              <a:buNone/>
            </a:pPr>
            <a:r>
              <a:rPr lang="en-US" sz="1600" dirty="0"/>
              <a:t>	• Updates new information in the Foreign Applicant Section</a:t>
            </a:r>
          </a:p>
          <a:p>
            <a:pPr marL="0" indent="0">
              <a:buNone/>
            </a:pPr>
            <a:r>
              <a:rPr lang="en-US" sz="1600" dirty="0"/>
              <a:t>	• Check attachments (visa, passport, etc. for current status)</a:t>
            </a:r>
          </a:p>
          <a:p>
            <a:pPr marL="0" indent="0">
              <a:buNone/>
            </a:pPr>
            <a:r>
              <a:rPr lang="en-US" sz="1600" dirty="0"/>
              <a:t>	• If passport or visa is expired, the requestor reaches out to the FN to</a:t>
            </a:r>
          </a:p>
          <a:p>
            <a:pPr marL="0" indent="0">
              <a:buNone/>
            </a:pPr>
            <a:r>
              <a:rPr lang="en-US" sz="1600" dirty="0"/>
              <a:t>	   have the FN provide updated documents. </a:t>
            </a:r>
          </a:p>
          <a:p>
            <a:pPr marL="0" indent="0">
              <a:buNone/>
            </a:pPr>
            <a:r>
              <a:rPr lang="en-US" sz="1600" dirty="0"/>
              <a:t>	• Submit Biographical Sketch and Project information 90-120 days before current paperwork expires. Check with area on when to submit ARS-215 / Extension Memo</a:t>
            </a:r>
          </a:p>
          <a:p>
            <a:pPr marL="0" indent="0">
              <a:buNone/>
            </a:pPr>
            <a:r>
              <a:rPr lang="en-US" sz="1600" dirty="0"/>
              <a:t>	 </a:t>
            </a:r>
          </a:p>
          <a:p>
            <a:pPr marL="0" indent="0">
              <a:buNone/>
            </a:pPr>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34656776-456C-AE4A-078C-200127005A16}"/>
              </a:ext>
            </a:extLst>
          </p:cNvPr>
          <p:cNvSpPr>
            <a:spLocks noGrp="1"/>
          </p:cNvSpPr>
          <p:nvPr>
            <p:ph type="sldNum" sz="quarter" idx="12"/>
          </p:nvPr>
        </p:nvSpPr>
        <p:spPr/>
        <p:txBody>
          <a:bodyPr/>
          <a:lstStyle/>
          <a:p>
            <a:fld id="{48F63A3B-78C7-47BE-AE5E-E10140E04643}" type="slidenum">
              <a:rPr lang="en-US" smtClean="0"/>
              <a:t>34</a:t>
            </a:fld>
            <a:endParaRPr lang="en-US" dirty="0"/>
          </a:p>
        </p:txBody>
      </p:sp>
      <p:pic>
        <p:nvPicPr>
          <p:cNvPr id="7" name="Picture 6">
            <a:extLst>
              <a:ext uri="{FF2B5EF4-FFF2-40B4-BE49-F238E27FC236}">
                <a16:creationId xmlns:a16="http://schemas.microsoft.com/office/drawing/2014/main" id="{79CB4D54-C27D-0D25-6D1E-CACAC023F984}"/>
              </a:ext>
            </a:extLst>
          </p:cNvPr>
          <p:cNvPicPr>
            <a:picLocks noChangeAspect="1"/>
          </p:cNvPicPr>
          <p:nvPr/>
        </p:nvPicPr>
        <p:blipFill>
          <a:blip r:embed="rId2"/>
          <a:stretch>
            <a:fillRect/>
          </a:stretch>
        </p:blipFill>
        <p:spPr>
          <a:xfrm>
            <a:off x="3904263" y="3331824"/>
            <a:ext cx="618279" cy="381033"/>
          </a:xfrm>
          <a:prstGeom prst="rect">
            <a:avLst/>
          </a:prstGeom>
          <a:ln w="38100" cap="sq">
            <a:solidFill>
              <a:schemeClr val="accent2"/>
            </a:solidFill>
            <a:miter lim="800000"/>
          </a:ln>
          <a:effectLst>
            <a:outerShdw blurRad="57150" dist="50800" dir="2700000" algn="tl" rotWithShape="0">
              <a:srgbClr val="000000">
                <a:alpha val="40000"/>
              </a:srgbClr>
            </a:outerShdw>
          </a:effectLst>
        </p:spPr>
      </p:pic>
      <p:pic>
        <p:nvPicPr>
          <p:cNvPr id="9" name="Picture 8">
            <a:extLst>
              <a:ext uri="{FF2B5EF4-FFF2-40B4-BE49-F238E27FC236}">
                <a16:creationId xmlns:a16="http://schemas.microsoft.com/office/drawing/2014/main" id="{895116AA-50BF-3E57-42B4-A2181F00DAC4}"/>
              </a:ext>
            </a:extLst>
          </p:cNvPr>
          <p:cNvPicPr>
            <a:picLocks noChangeAspect="1"/>
          </p:cNvPicPr>
          <p:nvPr/>
        </p:nvPicPr>
        <p:blipFill>
          <a:blip r:embed="rId3"/>
          <a:stretch>
            <a:fillRect/>
          </a:stretch>
        </p:blipFill>
        <p:spPr>
          <a:xfrm>
            <a:off x="4767990" y="3712857"/>
            <a:ext cx="1173582" cy="381033"/>
          </a:xfrm>
          <a:prstGeom prst="rect">
            <a:avLst/>
          </a:prstGeom>
          <a:ln w="38100" cap="sq">
            <a:solidFill>
              <a:schemeClr val="accent2"/>
            </a:solidFill>
            <a:miter lim="800000"/>
          </a:ln>
          <a:effectLst>
            <a:outerShdw blurRad="57150" dist="50800" dir="2700000" algn="tl" rotWithShape="0">
              <a:srgbClr val="000000">
                <a:alpha val="40000"/>
              </a:srgbClr>
            </a:outerShdw>
          </a:effectLst>
        </p:spPr>
      </p:pic>
      <p:pic>
        <p:nvPicPr>
          <p:cNvPr id="11" name="Picture 10">
            <a:extLst>
              <a:ext uri="{FF2B5EF4-FFF2-40B4-BE49-F238E27FC236}">
                <a16:creationId xmlns:a16="http://schemas.microsoft.com/office/drawing/2014/main" id="{9DD01C90-846D-BD41-B23E-FAEAD48BEF14}"/>
              </a:ext>
            </a:extLst>
          </p:cNvPr>
          <p:cNvPicPr>
            <a:picLocks noChangeAspect="1"/>
          </p:cNvPicPr>
          <p:nvPr/>
        </p:nvPicPr>
        <p:blipFill>
          <a:blip r:embed="rId4"/>
          <a:stretch>
            <a:fillRect/>
          </a:stretch>
        </p:blipFill>
        <p:spPr>
          <a:xfrm>
            <a:off x="6925548" y="4174161"/>
            <a:ext cx="3330229" cy="259102"/>
          </a:xfrm>
          <a:prstGeom prst="rect">
            <a:avLst/>
          </a:prstGeom>
          <a:ln w="38100" cap="sq">
            <a:solidFill>
              <a:schemeClr val="accent2"/>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5873587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D9626-56A0-E283-247C-5802E0F81DCC}"/>
              </a:ext>
            </a:extLst>
          </p:cNvPr>
          <p:cNvSpPr>
            <a:spLocks noGrp="1"/>
          </p:cNvSpPr>
          <p:nvPr>
            <p:ph type="title"/>
          </p:nvPr>
        </p:nvSpPr>
        <p:spPr/>
        <p:txBody>
          <a:bodyPr/>
          <a:lstStyle/>
          <a:p>
            <a:r>
              <a:rPr lang="en-US" sz="3600" dirty="0">
                <a:latin typeface="Arial" panose="020B0604020202020204" pitchFamily="34" charset="0"/>
                <a:cs typeface="Arial" panose="020B0604020202020204" pitchFamily="34" charset="0"/>
              </a:rPr>
              <a:t>Extending a Foreign National cont.</a:t>
            </a:r>
          </a:p>
        </p:txBody>
      </p:sp>
      <p:sp>
        <p:nvSpPr>
          <p:cNvPr id="3" name="Content Placeholder 2">
            <a:extLst>
              <a:ext uri="{FF2B5EF4-FFF2-40B4-BE49-F238E27FC236}">
                <a16:creationId xmlns:a16="http://schemas.microsoft.com/office/drawing/2014/main" id="{CACC4BD4-841F-A80B-2E8B-5487E98D3FE1}"/>
              </a:ext>
            </a:extLst>
          </p:cNvPr>
          <p:cNvSpPr>
            <a:spLocks noGrp="1"/>
          </p:cNvSpPr>
          <p:nvPr>
            <p:ph sz="half" idx="1"/>
          </p:nvPr>
        </p:nvSpPr>
        <p:spPr>
          <a:xfrm>
            <a:off x="755904" y="1272921"/>
            <a:ext cx="8311896" cy="5404104"/>
          </a:xfrm>
        </p:spPr>
        <p:txBody>
          <a:bodyPr/>
          <a:lstStyle/>
          <a:p>
            <a:pPr marL="0" indent="0">
              <a:buNone/>
            </a:pPr>
            <a:r>
              <a:rPr lang="en-US" dirty="0"/>
              <a:t>•Extend public site to give the FN new access if needed</a:t>
            </a:r>
          </a:p>
          <a:p>
            <a:pPr marL="0" indent="0">
              <a:buNone/>
            </a:pPr>
            <a:endParaRPr lang="en-US" dirty="0"/>
          </a:p>
        </p:txBody>
      </p:sp>
      <p:sp>
        <p:nvSpPr>
          <p:cNvPr id="5" name="Slide Number Placeholder 4">
            <a:extLst>
              <a:ext uri="{FF2B5EF4-FFF2-40B4-BE49-F238E27FC236}">
                <a16:creationId xmlns:a16="http://schemas.microsoft.com/office/drawing/2014/main" id="{34656776-456C-AE4A-078C-200127005A16}"/>
              </a:ext>
            </a:extLst>
          </p:cNvPr>
          <p:cNvSpPr>
            <a:spLocks noGrp="1"/>
          </p:cNvSpPr>
          <p:nvPr>
            <p:ph type="sldNum" sz="quarter" idx="12"/>
          </p:nvPr>
        </p:nvSpPr>
        <p:spPr/>
        <p:txBody>
          <a:bodyPr/>
          <a:lstStyle/>
          <a:p>
            <a:fld id="{48F63A3B-78C7-47BE-AE5E-E10140E04643}" type="slidenum">
              <a:rPr lang="en-US" smtClean="0"/>
              <a:t>35</a:t>
            </a:fld>
            <a:endParaRPr lang="en-US" dirty="0"/>
          </a:p>
        </p:txBody>
      </p:sp>
      <p:pic>
        <p:nvPicPr>
          <p:cNvPr id="10" name="Picture 9">
            <a:extLst>
              <a:ext uri="{FF2B5EF4-FFF2-40B4-BE49-F238E27FC236}">
                <a16:creationId xmlns:a16="http://schemas.microsoft.com/office/drawing/2014/main" id="{D993CC71-2F45-73C5-25E1-6CA667918F52}"/>
              </a:ext>
            </a:extLst>
          </p:cNvPr>
          <p:cNvPicPr>
            <a:picLocks noChangeAspect="1"/>
          </p:cNvPicPr>
          <p:nvPr/>
        </p:nvPicPr>
        <p:blipFill>
          <a:blip r:embed="rId2"/>
          <a:stretch>
            <a:fillRect/>
          </a:stretch>
        </p:blipFill>
        <p:spPr>
          <a:xfrm>
            <a:off x="2392242" y="1857481"/>
            <a:ext cx="5845047" cy="1630821"/>
          </a:xfrm>
          <a:prstGeom prst="rect">
            <a:avLst/>
          </a:prstGeom>
          <a:ln w="38100" cap="sq">
            <a:solidFill>
              <a:schemeClr val="accent2"/>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550447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D9626-56A0-E283-247C-5802E0F81DCC}"/>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Common Errors</a:t>
            </a:r>
            <a:endParaRPr lang="en-US" sz="36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ACC4BD4-841F-A80B-2E8B-5487E98D3FE1}"/>
              </a:ext>
            </a:extLst>
          </p:cNvPr>
          <p:cNvSpPr>
            <a:spLocks noGrp="1"/>
          </p:cNvSpPr>
          <p:nvPr>
            <p:ph sz="half" idx="1"/>
          </p:nvPr>
        </p:nvSpPr>
        <p:spPr>
          <a:xfrm>
            <a:off x="755904" y="1272921"/>
            <a:ext cx="8311896" cy="5404104"/>
          </a:xfrm>
        </p:spPr>
        <p:txBody>
          <a:bodyPr/>
          <a:lstStyle/>
          <a:p>
            <a:r>
              <a:rPr lang="en-US" dirty="0"/>
              <a:t>LOI is a sample, needs to be updated</a:t>
            </a:r>
          </a:p>
          <a:p>
            <a:r>
              <a:rPr lang="en-US" dirty="0"/>
              <a:t>Projected arrival date needs to be updated once that date is in the past, or the arrival date needs to be entered.</a:t>
            </a:r>
          </a:p>
          <a:p>
            <a:r>
              <a:rPr lang="en-US" dirty="0"/>
              <a:t>Projected departure date needs to be the same as the ARS-215.</a:t>
            </a:r>
          </a:p>
          <a:p>
            <a:r>
              <a:rPr lang="en-US" dirty="0"/>
              <a:t>Un-password protect the document before uploading documents. Password protection is required to protect PII when emailing.</a:t>
            </a:r>
          </a:p>
          <a:p>
            <a:r>
              <a:rPr lang="en-US" dirty="0"/>
              <a:t>Agreement date/D project needs to match ARS-215</a:t>
            </a:r>
          </a:p>
          <a:p>
            <a:r>
              <a:rPr lang="en-US" dirty="0"/>
              <a:t>Area Office is NOT notified when your name trace is complete, please send email with 215 and Memo with notification name trace/extension name trace is completed. </a:t>
            </a:r>
          </a:p>
          <a:p>
            <a:r>
              <a:rPr lang="en-US" dirty="0"/>
              <a:t>Opening the ticket an incorrect way.</a:t>
            </a:r>
          </a:p>
          <a:p>
            <a:r>
              <a:rPr lang="en-US" dirty="0" err="1"/>
              <a:t>Chatterfeed</a:t>
            </a:r>
            <a:r>
              <a:rPr lang="en-US" dirty="0"/>
              <a:t> HRL on ticket if they were waiting on something. (The HRL does not necessarily get notified of a change.</a:t>
            </a:r>
          </a:p>
          <a:p>
            <a:r>
              <a:rPr lang="en-US" b="1" dirty="0">
                <a:solidFill>
                  <a:srgbClr val="FF0000"/>
                </a:solidFill>
              </a:rPr>
              <a:t>FN/FV can NOT be in ARS Facilities until 215 &amp; Memo are signed and returned to the unit. This is non-negotiable.</a:t>
            </a:r>
          </a:p>
          <a:p>
            <a:endParaRPr lang="en-US" dirty="0"/>
          </a:p>
          <a:p>
            <a:pPr marL="0" indent="0">
              <a:buNone/>
            </a:pPr>
            <a:endParaRPr lang="en-US" dirty="0"/>
          </a:p>
          <a:p>
            <a:pPr marL="0" indent="0">
              <a:buNone/>
            </a:pPr>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34656776-456C-AE4A-078C-200127005A16}"/>
              </a:ext>
            </a:extLst>
          </p:cNvPr>
          <p:cNvSpPr>
            <a:spLocks noGrp="1"/>
          </p:cNvSpPr>
          <p:nvPr>
            <p:ph type="sldNum" sz="quarter" idx="12"/>
          </p:nvPr>
        </p:nvSpPr>
        <p:spPr/>
        <p:txBody>
          <a:bodyPr/>
          <a:lstStyle/>
          <a:p>
            <a:fld id="{48F63A3B-78C7-47BE-AE5E-E10140E04643}" type="slidenum">
              <a:rPr lang="en-US" smtClean="0"/>
              <a:t>36</a:t>
            </a:fld>
            <a:endParaRPr lang="en-US" dirty="0"/>
          </a:p>
        </p:txBody>
      </p:sp>
    </p:spTree>
    <p:extLst>
      <p:ext uri="{BB962C8B-B14F-4D97-AF65-F5344CB8AC3E}">
        <p14:creationId xmlns:p14="http://schemas.microsoft.com/office/powerpoint/2010/main" val="8602760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1507067" y="1267012"/>
            <a:ext cx="7766936" cy="2783824"/>
          </a:xfrm>
        </p:spPr>
        <p:txBody>
          <a:bodyPr vert="horz" lIns="91440" tIns="45720" rIns="91440" bIns="45720" rtlCol="0" anchor="b">
            <a:normAutofit fontScale="90000"/>
          </a:bodyPr>
          <a:lstStyle/>
          <a:p>
            <a:pPr algn="ctr"/>
            <a:r>
              <a:rPr lang="en-US" sz="6600" b="1" dirty="0">
                <a:solidFill>
                  <a:schemeClr val="accent3">
                    <a:lumMod val="50000"/>
                  </a:schemeClr>
                </a:solidFill>
              </a:rPr>
              <a:t>Area Office Post Name Trace Paperwork</a:t>
            </a:r>
          </a:p>
        </p:txBody>
      </p:sp>
      <p:sp>
        <p:nvSpPr>
          <p:cNvPr id="3" name="Text Placeholder 2">
            <a:extLst>
              <a:ext uri="{FF2B5EF4-FFF2-40B4-BE49-F238E27FC236}">
                <a16:creationId xmlns:a16="http://schemas.microsoft.com/office/drawing/2014/main" id="{A2E339BF-E6D7-DD0E-AF02-6813852EE723}"/>
              </a:ext>
            </a:extLst>
          </p:cNvPr>
          <p:cNvSpPr>
            <a:spLocks noGrp="1"/>
          </p:cNvSpPr>
          <p:nvPr>
            <p:ph type="body" idx="1"/>
          </p:nvPr>
        </p:nvSpPr>
        <p:spPr>
          <a:xfrm>
            <a:off x="1507067" y="4050833"/>
            <a:ext cx="7766936" cy="1096899"/>
          </a:xfrm>
        </p:spPr>
        <p:txBody>
          <a:bodyPr vert="horz" lIns="91440" tIns="45720" rIns="91440" bIns="45720" rtlCol="0" anchor="t">
            <a:normAutofit/>
          </a:bodyPr>
          <a:lstStyle/>
          <a:p>
            <a:pPr algn="r"/>
            <a:r>
              <a:rPr lang="en-US" sz="1800" b="1" dirty="0">
                <a:solidFill>
                  <a:srgbClr val="54A021"/>
                </a:solidFill>
              </a:rPr>
              <a:t>To Area Office</a:t>
            </a:r>
          </a:p>
          <a:p>
            <a:pPr algn="r"/>
            <a:r>
              <a:rPr lang="en-US" sz="1800" b="1" dirty="0">
                <a:solidFill>
                  <a:srgbClr val="54A021"/>
                </a:solidFill>
              </a:rPr>
              <a:t>Christina Brown</a:t>
            </a:r>
          </a:p>
        </p:txBody>
      </p:sp>
    </p:spTree>
    <p:extLst>
      <p:ext uri="{BB962C8B-B14F-4D97-AF65-F5344CB8AC3E}">
        <p14:creationId xmlns:p14="http://schemas.microsoft.com/office/powerpoint/2010/main" val="1877297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D9626-56A0-E283-247C-5802E0F81DCC}"/>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Post Name Trace Paperwork - Memo</a:t>
            </a:r>
            <a:endParaRPr lang="en-US" sz="3600"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34656776-456C-AE4A-078C-200127005A16}"/>
              </a:ext>
            </a:extLst>
          </p:cNvPr>
          <p:cNvSpPr>
            <a:spLocks noGrp="1"/>
          </p:cNvSpPr>
          <p:nvPr>
            <p:ph type="sldNum" sz="quarter" idx="12"/>
          </p:nvPr>
        </p:nvSpPr>
        <p:spPr/>
        <p:txBody>
          <a:bodyPr/>
          <a:lstStyle/>
          <a:p>
            <a:fld id="{48F63A3B-78C7-47BE-AE5E-E10140E04643}" type="slidenum">
              <a:rPr lang="en-US" smtClean="0"/>
              <a:t>38</a:t>
            </a:fld>
            <a:endParaRPr lang="en-US" dirty="0"/>
          </a:p>
        </p:txBody>
      </p:sp>
      <p:graphicFrame>
        <p:nvGraphicFramePr>
          <p:cNvPr id="7" name="TextBox 8">
            <a:extLst>
              <a:ext uri="{FF2B5EF4-FFF2-40B4-BE49-F238E27FC236}">
                <a16:creationId xmlns:a16="http://schemas.microsoft.com/office/drawing/2014/main" id="{02247020-2C34-1B4F-CE69-A07F843999A6}"/>
              </a:ext>
            </a:extLst>
          </p:cNvPr>
          <p:cNvGraphicFramePr/>
          <p:nvPr>
            <p:extLst>
              <p:ext uri="{D42A27DB-BD31-4B8C-83A1-F6EECF244321}">
                <p14:modId xmlns:p14="http://schemas.microsoft.com/office/powerpoint/2010/main" val="3696878113"/>
              </p:ext>
            </p:extLst>
          </p:nvPr>
        </p:nvGraphicFramePr>
        <p:xfrm>
          <a:off x="584433" y="1791460"/>
          <a:ext cx="9144000" cy="381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23610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4656776-456C-AE4A-078C-200127005A16}"/>
              </a:ext>
            </a:extLst>
          </p:cNvPr>
          <p:cNvSpPr>
            <a:spLocks noGrp="1"/>
          </p:cNvSpPr>
          <p:nvPr>
            <p:ph type="sldNum" sz="quarter" idx="12"/>
          </p:nvPr>
        </p:nvSpPr>
        <p:spPr/>
        <p:txBody>
          <a:bodyPr/>
          <a:lstStyle/>
          <a:p>
            <a:fld id="{48F63A3B-78C7-47BE-AE5E-E10140E04643}" type="slidenum">
              <a:rPr lang="en-US" smtClean="0"/>
              <a:t>39</a:t>
            </a:fld>
            <a:endParaRPr lang="en-US" dirty="0"/>
          </a:p>
        </p:txBody>
      </p:sp>
      <p:pic>
        <p:nvPicPr>
          <p:cNvPr id="6" name="Picture 5">
            <a:extLst>
              <a:ext uri="{FF2B5EF4-FFF2-40B4-BE49-F238E27FC236}">
                <a16:creationId xmlns:a16="http://schemas.microsoft.com/office/drawing/2014/main" id="{E6B9A351-8FEF-DA03-4321-828C7CA1E665}"/>
              </a:ext>
            </a:extLst>
          </p:cNvPr>
          <p:cNvPicPr>
            <a:picLocks noChangeAspect="1"/>
          </p:cNvPicPr>
          <p:nvPr/>
        </p:nvPicPr>
        <p:blipFill>
          <a:blip r:embed="rId2"/>
          <a:stretch>
            <a:fillRect/>
          </a:stretch>
        </p:blipFill>
        <p:spPr>
          <a:xfrm>
            <a:off x="3619500" y="77184"/>
            <a:ext cx="4941999" cy="6688741"/>
          </a:xfrm>
          <a:prstGeom prst="rect">
            <a:avLst/>
          </a:prstGeom>
        </p:spPr>
      </p:pic>
    </p:spTree>
    <p:extLst>
      <p:ext uri="{BB962C8B-B14F-4D97-AF65-F5344CB8AC3E}">
        <p14:creationId xmlns:p14="http://schemas.microsoft.com/office/powerpoint/2010/main" val="2648415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677334" y="281121"/>
            <a:ext cx="8596668" cy="1320800"/>
          </a:xfrm>
        </p:spPr>
        <p:txBody>
          <a:bodyPr/>
          <a:lstStyle/>
          <a:p>
            <a:r>
              <a:rPr lang="en-US" dirty="0"/>
              <a:t>Introduction</a:t>
            </a:r>
          </a:p>
        </p:txBody>
      </p:sp>
      <p:sp>
        <p:nvSpPr>
          <p:cNvPr id="3" name="Content Placeholder 2">
            <a:extLst>
              <a:ext uri="{FF2B5EF4-FFF2-40B4-BE49-F238E27FC236}">
                <a16:creationId xmlns:a16="http://schemas.microsoft.com/office/drawing/2014/main" id="{1E0B8C4B-3A3C-9FD1-59FB-1666C1F09376}"/>
              </a:ext>
            </a:extLst>
          </p:cNvPr>
          <p:cNvSpPr>
            <a:spLocks noGrp="1"/>
          </p:cNvSpPr>
          <p:nvPr>
            <p:ph idx="1"/>
          </p:nvPr>
        </p:nvSpPr>
        <p:spPr>
          <a:xfrm>
            <a:off x="677334" y="917708"/>
            <a:ext cx="8596668" cy="1727830"/>
          </a:xfrm>
        </p:spPr>
        <p:txBody>
          <a:bodyPr>
            <a:normAutofit lnSpcReduction="10000"/>
          </a:bodyPr>
          <a:lstStyle/>
          <a:p>
            <a:r>
              <a:rPr lang="en-US" dirty="0"/>
              <a:t>Deborah Melendez - MWA HRL</a:t>
            </a:r>
          </a:p>
          <a:p>
            <a:pPr lvl="1"/>
            <a:r>
              <a:rPr lang="en-US" dirty="0"/>
              <a:t>Process the FN name trace ticket, processes the Non fed suitability tickets</a:t>
            </a:r>
          </a:p>
          <a:p>
            <a:r>
              <a:rPr lang="en-US" dirty="0"/>
              <a:t>Christina Brown – MWA Area Office</a:t>
            </a:r>
          </a:p>
          <a:p>
            <a:pPr lvl="1"/>
            <a:r>
              <a:rPr lang="en-US" dirty="0"/>
              <a:t>Quality checks the Biographical sketch, project information, ARS-215 and Area memo</a:t>
            </a:r>
          </a:p>
          <a:p>
            <a:pPr marL="457200" lvl="1" indent="0">
              <a:buNone/>
            </a:pPr>
            <a:endParaRPr lang="en-US" dirty="0"/>
          </a:p>
          <a:p>
            <a:pPr marL="457200" lvl="1" indent="0">
              <a:buNone/>
            </a:pPr>
            <a:endParaRPr lang="en-US" dirty="0"/>
          </a:p>
          <a:p>
            <a:endParaRPr lang="en-US" dirty="0"/>
          </a:p>
        </p:txBody>
      </p:sp>
      <p:sp>
        <p:nvSpPr>
          <p:cNvPr id="15" name="Slide Number Placeholder 14">
            <a:extLst>
              <a:ext uri="{FF2B5EF4-FFF2-40B4-BE49-F238E27FC236}">
                <a16:creationId xmlns:a16="http://schemas.microsoft.com/office/drawing/2014/main" id="{7FC3FD3F-45EE-74E3-AD64-441303B83EF3}"/>
              </a:ext>
            </a:extLst>
          </p:cNvPr>
          <p:cNvSpPr>
            <a:spLocks noGrp="1"/>
          </p:cNvSpPr>
          <p:nvPr>
            <p:ph type="sldNum" sz="quarter" idx="12"/>
          </p:nvPr>
        </p:nvSpPr>
        <p:spPr/>
        <p:txBody>
          <a:bodyPr/>
          <a:lstStyle/>
          <a:p>
            <a:fld id="{48F63A3B-78C7-47BE-AE5E-E10140E04643}" type="slidenum">
              <a:rPr lang="en-US" smtClean="0"/>
              <a:t>4</a:t>
            </a:fld>
            <a:endParaRPr lang="en-US" dirty="0"/>
          </a:p>
        </p:txBody>
      </p:sp>
      <p:sp>
        <p:nvSpPr>
          <p:cNvPr id="4" name="Title 1">
            <a:extLst>
              <a:ext uri="{FF2B5EF4-FFF2-40B4-BE49-F238E27FC236}">
                <a16:creationId xmlns:a16="http://schemas.microsoft.com/office/drawing/2014/main" id="{0B5F8FFE-BA21-C6AC-5310-2FA19D4FE3C0}"/>
              </a:ext>
            </a:extLst>
          </p:cNvPr>
          <p:cNvSpPr txBox="1">
            <a:spLocks/>
          </p:cNvSpPr>
          <p:nvPr/>
        </p:nvSpPr>
        <p:spPr>
          <a:xfrm>
            <a:off x="678811" y="2830501"/>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Importance</a:t>
            </a:r>
          </a:p>
        </p:txBody>
      </p:sp>
      <p:sp>
        <p:nvSpPr>
          <p:cNvPr id="5" name="Content Placeholder 2">
            <a:extLst>
              <a:ext uri="{FF2B5EF4-FFF2-40B4-BE49-F238E27FC236}">
                <a16:creationId xmlns:a16="http://schemas.microsoft.com/office/drawing/2014/main" id="{228487B3-95FB-C9E1-9A36-B6B8F8EC94DF}"/>
              </a:ext>
            </a:extLst>
          </p:cNvPr>
          <p:cNvSpPr txBox="1">
            <a:spLocks/>
          </p:cNvSpPr>
          <p:nvPr/>
        </p:nvSpPr>
        <p:spPr>
          <a:xfrm>
            <a:off x="677333" y="3509998"/>
            <a:ext cx="9301167" cy="2899682"/>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dirty="0">
                <a:solidFill>
                  <a:srgbClr val="444444"/>
                </a:solidFill>
                <a:latin typeface="calibri" panose="020F0502020204030204" pitchFamily="34" charset="0"/>
              </a:rPr>
              <a:t>Collaborating with foreign nationals/visitors is a critical component to USDA’s REE agencies’ research success. These collaborations benefit USDA and the Nation by strengthening scientific research. </a:t>
            </a:r>
          </a:p>
          <a:p>
            <a:pPr marL="0" indent="0">
              <a:buFont typeface="Wingdings 3" charset="2"/>
              <a:buNone/>
            </a:pPr>
            <a:r>
              <a:rPr lang="en-US" dirty="0">
                <a:solidFill>
                  <a:srgbClr val="444444"/>
                </a:solidFill>
                <a:latin typeface="calibri" panose="020F0502020204030204" pitchFamily="34" charset="0"/>
              </a:rPr>
              <a:t>The foreign nationals/visitors program coordinates with universities, federal agencies, foreign universities, and foreign agricultural institutes to bring foreign nationals to our facilities, as nonfederal employees, to collaborate on research that is vital to the department mission. </a:t>
            </a:r>
          </a:p>
          <a:p>
            <a:pPr marL="0" indent="0">
              <a:buFont typeface="Wingdings 3" charset="2"/>
              <a:buNone/>
            </a:pPr>
            <a:r>
              <a:rPr lang="en-US" dirty="0">
                <a:solidFill>
                  <a:srgbClr val="444444"/>
                </a:solidFill>
                <a:latin typeface="calibri" panose="020F0502020204030204" pitchFamily="34" charset="0"/>
              </a:rPr>
              <a:t>The process of vetting and onboarding foreign national/visitors is streamlined via the AFM Customer Service Portal process, and the AFM Customer Service Portal serves as USDA’s official repository for foreign nationals/visitors records and history.</a:t>
            </a:r>
          </a:p>
          <a:p>
            <a:pPr marL="0" indent="0">
              <a:buFont typeface="Wingdings 3" charset="2"/>
              <a:buNone/>
            </a:pPr>
            <a:r>
              <a:rPr lang="en-US" b="1" dirty="0">
                <a:solidFill>
                  <a:srgbClr val="FF0000"/>
                </a:solidFill>
                <a:latin typeface="calibri" panose="020F0502020204030204" pitchFamily="34" charset="0"/>
              </a:rPr>
              <a:t>Submitting the correct paperwork fully completed and timely ensures no delay to Foreign National being able to come when they are wanting to.</a:t>
            </a:r>
          </a:p>
          <a:p>
            <a:pPr marL="0" indent="0">
              <a:buFont typeface="Wingdings 3" charset="2"/>
              <a:buNone/>
            </a:pPr>
            <a:endParaRPr lang="en-US" dirty="0"/>
          </a:p>
          <a:p>
            <a:pPr marL="457200" lvl="1" indent="0">
              <a:buFont typeface="Wingdings 3" charset="2"/>
              <a:buNone/>
            </a:pPr>
            <a:endParaRPr lang="en-US" dirty="0"/>
          </a:p>
          <a:p>
            <a:endParaRPr lang="en-US" dirty="0"/>
          </a:p>
        </p:txBody>
      </p:sp>
    </p:spTree>
    <p:extLst>
      <p:ext uri="{BB962C8B-B14F-4D97-AF65-F5344CB8AC3E}">
        <p14:creationId xmlns:p14="http://schemas.microsoft.com/office/powerpoint/2010/main" val="9796220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D9626-56A0-E283-247C-5802E0F81DCC}"/>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Post Name Trace Paperwork – ARS 215</a:t>
            </a:r>
            <a:endParaRPr lang="en-US" sz="3600"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34656776-456C-AE4A-078C-200127005A16}"/>
              </a:ext>
            </a:extLst>
          </p:cNvPr>
          <p:cNvSpPr>
            <a:spLocks noGrp="1"/>
          </p:cNvSpPr>
          <p:nvPr>
            <p:ph type="sldNum" sz="quarter" idx="12"/>
          </p:nvPr>
        </p:nvSpPr>
        <p:spPr/>
        <p:txBody>
          <a:bodyPr/>
          <a:lstStyle/>
          <a:p>
            <a:fld id="{48F63A3B-78C7-47BE-AE5E-E10140E04643}" type="slidenum">
              <a:rPr lang="en-US" smtClean="0"/>
              <a:t>40</a:t>
            </a:fld>
            <a:endParaRPr lang="en-US" dirty="0"/>
          </a:p>
        </p:txBody>
      </p:sp>
      <p:sp>
        <p:nvSpPr>
          <p:cNvPr id="3" name="Title 1">
            <a:extLst>
              <a:ext uri="{FF2B5EF4-FFF2-40B4-BE49-F238E27FC236}">
                <a16:creationId xmlns:a16="http://schemas.microsoft.com/office/drawing/2014/main" id="{E9F805B2-3E63-7B0B-1371-55273212F590}"/>
              </a:ext>
            </a:extLst>
          </p:cNvPr>
          <p:cNvSpPr txBox="1">
            <a:spLocks/>
          </p:cNvSpPr>
          <p:nvPr/>
        </p:nvSpPr>
        <p:spPr>
          <a:xfrm>
            <a:off x="677334" y="1270000"/>
            <a:ext cx="10668000" cy="1345115"/>
          </a:xfrm>
          <a:prstGeom prst="rect">
            <a:avLst/>
          </a:prstGeom>
        </p:spPr>
        <p:txBody>
          <a:bodyPr vert="horz" lIns="91440" tIns="45720" rIns="91440" bIns="45720" rtlCol="0" anchor="t">
            <a:normAutofit/>
          </a:bodyPr>
          <a:lstStyle>
            <a:lvl1pPr algn="l" defTabSz="457200" rtl="0" eaLnBrk="1" latinLnBrk="0" hangingPunct="1">
              <a:lnSpc>
                <a:spcPct val="100000"/>
              </a:lnSpc>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pc="-50" dirty="0">
                <a:solidFill>
                  <a:schemeClr val="tx1"/>
                </a:solidFill>
              </a:rPr>
              <a:t>Agreement Number</a:t>
            </a:r>
          </a:p>
        </p:txBody>
      </p:sp>
      <p:pic>
        <p:nvPicPr>
          <p:cNvPr id="4" name="Picture 3">
            <a:extLst>
              <a:ext uri="{FF2B5EF4-FFF2-40B4-BE49-F238E27FC236}">
                <a16:creationId xmlns:a16="http://schemas.microsoft.com/office/drawing/2014/main" id="{911ACCE1-A447-03C5-FF04-872F6A5A3F2E}"/>
              </a:ext>
            </a:extLst>
          </p:cNvPr>
          <p:cNvPicPr>
            <a:picLocks noChangeAspect="1"/>
          </p:cNvPicPr>
          <p:nvPr/>
        </p:nvPicPr>
        <p:blipFill>
          <a:blip r:embed="rId2"/>
          <a:stretch>
            <a:fillRect/>
          </a:stretch>
        </p:blipFill>
        <p:spPr>
          <a:xfrm>
            <a:off x="0" y="1875406"/>
            <a:ext cx="9876844" cy="986406"/>
          </a:xfrm>
          <a:prstGeom prst="rect">
            <a:avLst/>
          </a:prstGeom>
        </p:spPr>
      </p:pic>
      <p:sp>
        <p:nvSpPr>
          <p:cNvPr id="6" name="TextBox 8">
            <a:extLst>
              <a:ext uri="{FF2B5EF4-FFF2-40B4-BE49-F238E27FC236}">
                <a16:creationId xmlns:a16="http://schemas.microsoft.com/office/drawing/2014/main" id="{184C8495-1566-B43C-ED4B-3DD866E270AB}"/>
              </a:ext>
            </a:extLst>
          </p:cNvPr>
          <p:cNvSpPr txBox="1"/>
          <p:nvPr/>
        </p:nvSpPr>
        <p:spPr>
          <a:xfrm>
            <a:off x="-2694" y="3013441"/>
            <a:ext cx="10668000" cy="2779210"/>
          </a:xfrm>
          <a:prstGeom prst="rect">
            <a:avLst/>
          </a:prstGeom>
        </p:spPr>
        <p:txBody>
          <a:bodyPr vert="horz" lIns="91440" tIns="45720" rIns="91440" bIns="45720" rtlCol="0">
            <a:normAutofit/>
          </a:bodyPr>
          <a:lstStyle/>
          <a:p>
            <a:pPr marL="285750" indent="-285750">
              <a:lnSpc>
                <a:spcPct val="95000"/>
              </a:lnSpc>
              <a:spcAft>
                <a:spcPts val="600"/>
              </a:spcAft>
              <a:buFont typeface="Arial" panose="020B0604020202020204" pitchFamily="34" charset="0"/>
              <a:buChar char="•"/>
            </a:pPr>
            <a:r>
              <a:rPr lang="en-US" sz="1700" dirty="0"/>
              <a:t>If the Foreign National is working under an agreement, enter the ARS agreement number associated with the project and the type of agreement (e.g., CA, RSA, RCA, etc.).</a:t>
            </a:r>
          </a:p>
          <a:p>
            <a:pPr marL="285750" indent="-285750">
              <a:lnSpc>
                <a:spcPct val="95000"/>
              </a:lnSpc>
              <a:spcAft>
                <a:spcPts val="600"/>
              </a:spcAft>
              <a:buFont typeface="Arial" panose="020B0604020202020204" pitchFamily="34" charset="0"/>
              <a:buChar char="•"/>
            </a:pPr>
            <a:r>
              <a:rPr lang="en-US" sz="1700" dirty="0"/>
              <a:t>You might have more than one agreement for the year, check your agreement dates. If this is the case, you will have more than one 215.</a:t>
            </a:r>
          </a:p>
          <a:p>
            <a:pPr marL="285750" indent="-285750">
              <a:lnSpc>
                <a:spcPct val="95000"/>
              </a:lnSpc>
              <a:spcAft>
                <a:spcPts val="600"/>
              </a:spcAft>
              <a:buFont typeface="Arial" panose="020B0604020202020204" pitchFamily="34" charset="0"/>
              <a:buChar char="•"/>
            </a:pPr>
            <a:r>
              <a:rPr lang="en-US" sz="1700" dirty="0"/>
              <a:t>If there is no agreement (or will be no agreements) between ARS and the home institution, or between ARS and the Foreign National’s employer (e.g. University in the United States), at the time the Foreign National will be working in the ARS Facility, enter “NONE” in this box.</a:t>
            </a:r>
          </a:p>
        </p:txBody>
      </p:sp>
    </p:spTree>
    <p:extLst>
      <p:ext uri="{BB962C8B-B14F-4D97-AF65-F5344CB8AC3E}">
        <p14:creationId xmlns:p14="http://schemas.microsoft.com/office/powerpoint/2010/main" val="10267192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D9626-56A0-E283-247C-5802E0F81DCC}"/>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Post Name Trace Paperwork – ARS 215</a:t>
            </a:r>
            <a:endParaRPr lang="en-US" sz="3600"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34656776-456C-AE4A-078C-200127005A16}"/>
              </a:ext>
            </a:extLst>
          </p:cNvPr>
          <p:cNvSpPr>
            <a:spLocks noGrp="1"/>
          </p:cNvSpPr>
          <p:nvPr>
            <p:ph type="sldNum" sz="quarter" idx="12"/>
          </p:nvPr>
        </p:nvSpPr>
        <p:spPr/>
        <p:txBody>
          <a:bodyPr/>
          <a:lstStyle/>
          <a:p>
            <a:fld id="{48F63A3B-78C7-47BE-AE5E-E10140E04643}" type="slidenum">
              <a:rPr lang="en-US" smtClean="0"/>
              <a:t>41</a:t>
            </a:fld>
            <a:endParaRPr lang="en-US" dirty="0"/>
          </a:p>
        </p:txBody>
      </p:sp>
      <p:sp>
        <p:nvSpPr>
          <p:cNvPr id="7" name="Title 1">
            <a:extLst>
              <a:ext uri="{FF2B5EF4-FFF2-40B4-BE49-F238E27FC236}">
                <a16:creationId xmlns:a16="http://schemas.microsoft.com/office/drawing/2014/main" id="{0E834880-A421-7AE5-98FF-F60FF01337FC}"/>
              </a:ext>
            </a:extLst>
          </p:cNvPr>
          <p:cNvSpPr txBox="1">
            <a:spLocks/>
          </p:cNvSpPr>
          <p:nvPr/>
        </p:nvSpPr>
        <p:spPr>
          <a:xfrm>
            <a:off x="638175" y="1257842"/>
            <a:ext cx="10668000" cy="1345115"/>
          </a:xfrm>
          <a:prstGeom prst="rect">
            <a:avLst/>
          </a:prstGeom>
        </p:spPr>
        <p:txBody>
          <a:bodyPr vert="horz" lIns="91440" tIns="45720" rIns="91440" bIns="45720" rtlCol="0" anchor="t">
            <a:normAutofit/>
          </a:bodyPr>
          <a:lstStyle>
            <a:lvl1pPr algn="l" defTabSz="457200" rtl="0" eaLnBrk="1" latinLnBrk="0" hangingPunct="1">
              <a:lnSpc>
                <a:spcPct val="100000"/>
              </a:lnSpc>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pc="-50" dirty="0">
                <a:solidFill>
                  <a:schemeClr val="tx1"/>
                </a:solidFill>
              </a:rPr>
              <a:t>215 Blocks #1 - 5</a:t>
            </a:r>
          </a:p>
        </p:txBody>
      </p:sp>
      <p:pic>
        <p:nvPicPr>
          <p:cNvPr id="8" name="Picture 7">
            <a:extLst>
              <a:ext uri="{FF2B5EF4-FFF2-40B4-BE49-F238E27FC236}">
                <a16:creationId xmlns:a16="http://schemas.microsoft.com/office/drawing/2014/main" id="{FB426481-4F93-FB64-72A7-CE1B8D88A3B4}"/>
              </a:ext>
            </a:extLst>
          </p:cNvPr>
          <p:cNvPicPr>
            <a:picLocks noChangeAspect="1"/>
          </p:cNvPicPr>
          <p:nvPr/>
        </p:nvPicPr>
        <p:blipFill>
          <a:blip r:embed="rId2"/>
          <a:stretch>
            <a:fillRect/>
          </a:stretch>
        </p:blipFill>
        <p:spPr>
          <a:xfrm>
            <a:off x="223504" y="2013685"/>
            <a:ext cx="9610355" cy="1237514"/>
          </a:xfrm>
          <a:prstGeom prst="rect">
            <a:avLst/>
          </a:prstGeom>
        </p:spPr>
      </p:pic>
      <p:sp>
        <p:nvSpPr>
          <p:cNvPr id="9" name="TextBox 8">
            <a:extLst>
              <a:ext uri="{FF2B5EF4-FFF2-40B4-BE49-F238E27FC236}">
                <a16:creationId xmlns:a16="http://schemas.microsoft.com/office/drawing/2014/main" id="{BE88ACF4-07C7-D07E-3D36-BCC6AC874FE1}"/>
              </a:ext>
            </a:extLst>
          </p:cNvPr>
          <p:cNvSpPr txBox="1"/>
          <p:nvPr/>
        </p:nvSpPr>
        <p:spPr>
          <a:xfrm>
            <a:off x="231647" y="3265498"/>
            <a:ext cx="10750677" cy="3382952"/>
          </a:xfrm>
          <a:prstGeom prst="rect">
            <a:avLst/>
          </a:prstGeom>
        </p:spPr>
        <p:txBody>
          <a:bodyPr vert="horz" lIns="91440" tIns="45720" rIns="91440" bIns="45720" rtlCol="0">
            <a:normAutofit fontScale="92500" lnSpcReduction="20000"/>
          </a:bodyPr>
          <a:lstStyle/>
          <a:p>
            <a:pPr marL="285750" indent="-285750">
              <a:lnSpc>
                <a:spcPct val="95000"/>
              </a:lnSpc>
              <a:spcAft>
                <a:spcPts val="600"/>
              </a:spcAft>
              <a:buFont typeface="Arial" panose="020B0604020202020204" pitchFamily="34" charset="0"/>
              <a:buChar char="•"/>
            </a:pPr>
            <a:r>
              <a:rPr lang="en-US" sz="1700" b="1" dirty="0"/>
              <a:t>Block 1:</a:t>
            </a:r>
            <a:endParaRPr lang="en-US" sz="1700" dirty="0"/>
          </a:p>
          <a:p>
            <a:pPr marL="742950" lvl="1" indent="-285750">
              <a:lnSpc>
                <a:spcPct val="95000"/>
              </a:lnSpc>
              <a:spcAft>
                <a:spcPts val="600"/>
              </a:spcAft>
              <a:buFont typeface="Arial" panose="020B0604020202020204" pitchFamily="34" charset="0"/>
              <a:buChar char="•"/>
            </a:pPr>
            <a:r>
              <a:rPr lang="en-US" sz="1700" dirty="0"/>
              <a:t>Enter full name that is shown on passport.</a:t>
            </a:r>
          </a:p>
          <a:p>
            <a:pPr marL="742950" lvl="1" indent="-285750">
              <a:lnSpc>
                <a:spcPct val="95000"/>
              </a:lnSpc>
              <a:spcAft>
                <a:spcPts val="600"/>
              </a:spcAft>
              <a:buFont typeface="Arial" panose="020B0604020202020204" pitchFamily="34" charset="0"/>
              <a:buChar char="•"/>
            </a:pPr>
            <a:r>
              <a:rPr lang="en-US" sz="1700" dirty="0"/>
              <a:t>Check if Foreign or Domestic Block.</a:t>
            </a:r>
          </a:p>
          <a:p>
            <a:pPr marL="285750" indent="-285750">
              <a:lnSpc>
                <a:spcPct val="95000"/>
              </a:lnSpc>
              <a:spcAft>
                <a:spcPts val="600"/>
              </a:spcAft>
              <a:buFont typeface="Arial" panose="020B0604020202020204" pitchFamily="34" charset="0"/>
              <a:buChar char="•"/>
            </a:pPr>
            <a:r>
              <a:rPr lang="en-US" sz="1700" b="1" dirty="0"/>
              <a:t>Block 2:</a:t>
            </a:r>
            <a:endParaRPr lang="en-US" sz="1700" dirty="0"/>
          </a:p>
          <a:p>
            <a:pPr marL="742950" lvl="1" indent="-285750">
              <a:lnSpc>
                <a:spcPct val="95000"/>
              </a:lnSpc>
              <a:spcAft>
                <a:spcPts val="600"/>
              </a:spcAft>
              <a:buFont typeface="Arial" panose="020B0604020202020204" pitchFamily="34" charset="0"/>
              <a:buChar char="•"/>
            </a:pPr>
            <a:r>
              <a:rPr lang="en-US" sz="1700" dirty="0"/>
              <a:t>Enter the Country of Citizenship/Permanent Residence.</a:t>
            </a:r>
          </a:p>
          <a:p>
            <a:pPr marL="1200150" lvl="2" indent="-285750">
              <a:lnSpc>
                <a:spcPct val="95000"/>
              </a:lnSpc>
              <a:spcAft>
                <a:spcPts val="600"/>
              </a:spcAft>
              <a:buFont typeface="Arial" panose="020B0604020202020204" pitchFamily="34" charset="0"/>
              <a:buChar char="•"/>
            </a:pPr>
            <a:r>
              <a:rPr lang="en-US" sz="1700" dirty="0"/>
              <a:t>Enter just the Country Name, not full address.</a:t>
            </a:r>
          </a:p>
          <a:p>
            <a:pPr marL="285750" indent="-285750">
              <a:lnSpc>
                <a:spcPct val="95000"/>
              </a:lnSpc>
              <a:spcAft>
                <a:spcPts val="600"/>
              </a:spcAft>
              <a:buFont typeface="Arial" panose="020B0604020202020204" pitchFamily="34" charset="0"/>
              <a:buChar char="•"/>
            </a:pPr>
            <a:r>
              <a:rPr lang="en-US" sz="1700" b="1" dirty="0"/>
              <a:t>Block 3:</a:t>
            </a:r>
          </a:p>
          <a:p>
            <a:pPr marL="742950" lvl="1" indent="-285750">
              <a:lnSpc>
                <a:spcPct val="95000"/>
              </a:lnSpc>
              <a:spcAft>
                <a:spcPts val="600"/>
              </a:spcAft>
              <a:buFont typeface="Arial" panose="020B0604020202020204" pitchFamily="34" charset="0"/>
              <a:buChar char="•"/>
            </a:pPr>
            <a:r>
              <a:rPr lang="en-US" sz="1700" dirty="0"/>
              <a:t>Enter Date of Birth shown on passport.</a:t>
            </a:r>
          </a:p>
          <a:p>
            <a:pPr marL="285750" indent="-285750">
              <a:lnSpc>
                <a:spcPct val="95000"/>
              </a:lnSpc>
              <a:spcAft>
                <a:spcPts val="600"/>
              </a:spcAft>
              <a:buFont typeface="Arial" panose="020B0604020202020204" pitchFamily="34" charset="0"/>
              <a:buChar char="•"/>
            </a:pPr>
            <a:r>
              <a:rPr lang="en-US" sz="1700" b="1" dirty="0"/>
              <a:t>Block 4:</a:t>
            </a:r>
          </a:p>
          <a:p>
            <a:pPr marL="742950" lvl="1" indent="-285750">
              <a:lnSpc>
                <a:spcPct val="95000"/>
              </a:lnSpc>
              <a:spcAft>
                <a:spcPts val="600"/>
              </a:spcAft>
              <a:buFont typeface="Arial" panose="020B0604020202020204" pitchFamily="34" charset="0"/>
              <a:buChar char="•"/>
            </a:pPr>
            <a:r>
              <a:rPr lang="en-US" sz="1700" dirty="0"/>
              <a:t>Enter dates of agreement that will correspond with the dates of the Foreign National be with ARS.</a:t>
            </a:r>
          </a:p>
          <a:p>
            <a:pPr marL="742950" lvl="1" indent="-285750">
              <a:lnSpc>
                <a:spcPct val="95000"/>
              </a:lnSpc>
              <a:spcAft>
                <a:spcPts val="600"/>
              </a:spcAft>
              <a:buFont typeface="Arial" panose="020B0604020202020204" pitchFamily="34" charset="0"/>
              <a:buChar char="•"/>
            </a:pPr>
            <a:r>
              <a:rPr lang="en-US" sz="1700" b="1" dirty="0"/>
              <a:t>Check your agreement dates.</a:t>
            </a:r>
          </a:p>
          <a:p>
            <a:pPr marL="285750" indent="-285750">
              <a:lnSpc>
                <a:spcPct val="95000"/>
              </a:lnSpc>
              <a:spcAft>
                <a:spcPts val="600"/>
              </a:spcAft>
              <a:buFont typeface="Arial" panose="020B0604020202020204" pitchFamily="34" charset="0"/>
              <a:buChar char="•"/>
            </a:pPr>
            <a:r>
              <a:rPr lang="en-US" sz="1700" b="1" dirty="0"/>
              <a:t>Block 5:</a:t>
            </a:r>
            <a:endParaRPr lang="en-US" sz="1700" dirty="0"/>
          </a:p>
          <a:p>
            <a:pPr marL="742950" lvl="1" indent="-285750">
              <a:lnSpc>
                <a:spcPct val="95000"/>
              </a:lnSpc>
              <a:spcAft>
                <a:spcPts val="600"/>
              </a:spcAft>
              <a:buFont typeface="Arial" panose="020B0604020202020204" pitchFamily="34" charset="0"/>
              <a:buChar char="•"/>
            </a:pPr>
            <a:r>
              <a:rPr lang="en-US" sz="1400" dirty="0"/>
              <a:t>This refers to the ARS Facility (Enter the full name of the Unit and Address of the ARS Facility)</a:t>
            </a:r>
          </a:p>
        </p:txBody>
      </p:sp>
    </p:spTree>
    <p:extLst>
      <p:ext uri="{BB962C8B-B14F-4D97-AF65-F5344CB8AC3E}">
        <p14:creationId xmlns:p14="http://schemas.microsoft.com/office/powerpoint/2010/main" val="26282523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D9626-56A0-E283-247C-5802E0F81DCC}"/>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Post Name Trace Paperwork – ARS 215</a:t>
            </a:r>
            <a:endParaRPr lang="en-US" sz="3600"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34656776-456C-AE4A-078C-200127005A16}"/>
              </a:ext>
            </a:extLst>
          </p:cNvPr>
          <p:cNvSpPr>
            <a:spLocks noGrp="1"/>
          </p:cNvSpPr>
          <p:nvPr>
            <p:ph type="sldNum" sz="quarter" idx="12"/>
          </p:nvPr>
        </p:nvSpPr>
        <p:spPr/>
        <p:txBody>
          <a:bodyPr/>
          <a:lstStyle/>
          <a:p>
            <a:fld id="{48F63A3B-78C7-47BE-AE5E-E10140E04643}" type="slidenum">
              <a:rPr lang="en-US" smtClean="0"/>
              <a:t>42</a:t>
            </a:fld>
            <a:endParaRPr lang="en-US" dirty="0"/>
          </a:p>
        </p:txBody>
      </p:sp>
      <p:sp>
        <p:nvSpPr>
          <p:cNvPr id="4" name="Title 1">
            <a:extLst>
              <a:ext uri="{FF2B5EF4-FFF2-40B4-BE49-F238E27FC236}">
                <a16:creationId xmlns:a16="http://schemas.microsoft.com/office/drawing/2014/main" id="{FF6F6A1C-04D1-D196-1EFE-CC9FE7BC1648}"/>
              </a:ext>
            </a:extLst>
          </p:cNvPr>
          <p:cNvSpPr txBox="1">
            <a:spLocks/>
          </p:cNvSpPr>
          <p:nvPr/>
        </p:nvSpPr>
        <p:spPr>
          <a:xfrm>
            <a:off x="638175" y="1124744"/>
            <a:ext cx="10668000" cy="1345115"/>
          </a:xfrm>
          <a:prstGeom prst="rect">
            <a:avLst/>
          </a:prstGeom>
        </p:spPr>
        <p:txBody>
          <a:bodyPr vert="horz" lIns="91440" tIns="45720" rIns="91440" bIns="45720" rtlCol="0" anchor="t">
            <a:normAutofit/>
          </a:bodyPr>
          <a:lstStyle>
            <a:lvl1pPr algn="l" defTabSz="457200" rtl="0" eaLnBrk="1" latinLnBrk="0" hangingPunct="1">
              <a:lnSpc>
                <a:spcPct val="100000"/>
              </a:lnSpc>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pc="-50" dirty="0">
                <a:solidFill>
                  <a:schemeClr val="tx1"/>
                </a:solidFill>
              </a:rPr>
              <a:t>215 Block #6</a:t>
            </a:r>
          </a:p>
        </p:txBody>
      </p:sp>
      <p:pic>
        <p:nvPicPr>
          <p:cNvPr id="6" name="Picture 5">
            <a:extLst>
              <a:ext uri="{FF2B5EF4-FFF2-40B4-BE49-F238E27FC236}">
                <a16:creationId xmlns:a16="http://schemas.microsoft.com/office/drawing/2014/main" id="{780B91C7-0CC4-9E08-6EEC-061099CD4AB5}"/>
              </a:ext>
            </a:extLst>
          </p:cNvPr>
          <p:cNvPicPr>
            <a:picLocks noChangeAspect="1"/>
          </p:cNvPicPr>
          <p:nvPr/>
        </p:nvPicPr>
        <p:blipFill>
          <a:blip r:embed="rId2"/>
          <a:stretch>
            <a:fillRect/>
          </a:stretch>
        </p:blipFill>
        <p:spPr>
          <a:xfrm>
            <a:off x="0" y="1937874"/>
            <a:ext cx="9915787" cy="713453"/>
          </a:xfrm>
          <a:prstGeom prst="rect">
            <a:avLst/>
          </a:prstGeom>
        </p:spPr>
      </p:pic>
      <p:sp>
        <p:nvSpPr>
          <p:cNvPr id="10" name="TextBox 8">
            <a:extLst>
              <a:ext uri="{FF2B5EF4-FFF2-40B4-BE49-F238E27FC236}">
                <a16:creationId xmlns:a16="http://schemas.microsoft.com/office/drawing/2014/main" id="{63B81EC0-D617-3CA0-8102-38C75B1D2080}"/>
              </a:ext>
            </a:extLst>
          </p:cNvPr>
          <p:cNvSpPr txBox="1"/>
          <p:nvPr/>
        </p:nvSpPr>
        <p:spPr>
          <a:xfrm>
            <a:off x="105813" y="2843017"/>
            <a:ext cx="10750677" cy="3198345"/>
          </a:xfrm>
          <a:prstGeom prst="rect">
            <a:avLst/>
          </a:prstGeom>
        </p:spPr>
        <p:txBody>
          <a:bodyPr vert="horz" lIns="91440" tIns="45720" rIns="91440" bIns="45720" rtlCol="0">
            <a:normAutofit/>
          </a:bodyPr>
          <a:lstStyle/>
          <a:p>
            <a:pPr marL="285750" indent="-285750">
              <a:lnSpc>
                <a:spcPct val="95000"/>
              </a:lnSpc>
              <a:spcAft>
                <a:spcPts val="600"/>
              </a:spcAft>
              <a:buFont typeface="Arial" panose="020B0604020202020204" pitchFamily="34" charset="0"/>
              <a:buChar char="•"/>
            </a:pPr>
            <a:r>
              <a:rPr lang="en-US" sz="1700" b="1" dirty="0"/>
              <a:t>Enter the ARS Research Project Title to which the Foreign National will be conducting research</a:t>
            </a:r>
            <a:endParaRPr lang="en-US" sz="1700" dirty="0"/>
          </a:p>
          <a:p>
            <a:pPr marL="742950" lvl="1" indent="-285750">
              <a:lnSpc>
                <a:spcPct val="95000"/>
              </a:lnSpc>
              <a:spcAft>
                <a:spcPts val="600"/>
              </a:spcAft>
              <a:buFont typeface="Arial" panose="020B0604020202020204" pitchFamily="34" charset="0"/>
              <a:buChar char="•"/>
            </a:pPr>
            <a:r>
              <a:rPr lang="en-US" sz="1400" dirty="0"/>
              <a:t>If the project involves a Cooperative Research Agreement, include the agreement title that matches the agreement number at the top of the page and identity the type of agreement. </a:t>
            </a:r>
          </a:p>
          <a:p>
            <a:pPr marL="1200150" lvl="2" indent="-285750">
              <a:lnSpc>
                <a:spcPct val="95000"/>
              </a:lnSpc>
              <a:spcAft>
                <a:spcPts val="600"/>
              </a:spcAft>
              <a:buFont typeface="Arial" panose="020B0604020202020204" pitchFamily="34" charset="0"/>
              <a:buChar char="•"/>
            </a:pPr>
            <a:r>
              <a:rPr lang="en-US" sz="1400" dirty="0"/>
              <a:t>If the complete title does not fit, enter as much as possible</a:t>
            </a:r>
          </a:p>
          <a:p>
            <a:pPr marL="742950" lvl="1" indent="-285750">
              <a:lnSpc>
                <a:spcPct val="95000"/>
              </a:lnSpc>
              <a:spcAft>
                <a:spcPts val="600"/>
              </a:spcAft>
              <a:buFont typeface="Arial" panose="020B0604020202020204" pitchFamily="34" charset="0"/>
              <a:buChar char="•"/>
            </a:pPr>
            <a:r>
              <a:rPr lang="en-US" sz="1400" dirty="0"/>
              <a:t>If the agreement is a Research Support Agreement (RSA) and not a Cooperative Research Agreement, indicate the RSA number at the top of the page and the funding cooperative research project title and agreement number in block 6, if the project is externally funded.</a:t>
            </a:r>
          </a:p>
          <a:p>
            <a:pPr marL="742950" lvl="1" indent="-285750">
              <a:lnSpc>
                <a:spcPct val="95000"/>
              </a:lnSpc>
              <a:spcAft>
                <a:spcPts val="600"/>
              </a:spcAft>
              <a:buFont typeface="Arial" panose="020B0604020202020204" pitchFamily="34" charset="0"/>
              <a:buChar char="•"/>
            </a:pPr>
            <a:r>
              <a:rPr lang="en-US" sz="1400" dirty="0"/>
              <a:t>If the RSA is associated with the D project funding only, enter the D Project Number and title in block 6.</a:t>
            </a:r>
          </a:p>
          <a:p>
            <a:pPr marL="742950" lvl="1" indent="-285750">
              <a:lnSpc>
                <a:spcPct val="95000"/>
              </a:lnSpc>
              <a:spcAft>
                <a:spcPts val="600"/>
              </a:spcAft>
              <a:buFont typeface="Arial" panose="020B0604020202020204" pitchFamily="34" charset="0"/>
              <a:buChar char="•"/>
            </a:pPr>
            <a:r>
              <a:rPr lang="en-US" sz="1400" dirty="0"/>
              <a:t>If there is no cooperative research agreement, provide the number and title of the in-house D Project in block 6.</a:t>
            </a:r>
          </a:p>
        </p:txBody>
      </p:sp>
    </p:spTree>
    <p:extLst>
      <p:ext uri="{BB962C8B-B14F-4D97-AF65-F5344CB8AC3E}">
        <p14:creationId xmlns:p14="http://schemas.microsoft.com/office/powerpoint/2010/main" val="7470386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D9626-56A0-E283-247C-5802E0F81DCC}"/>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Post Name Trace Paperwork – ARS 215</a:t>
            </a:r>
            <a:endParaRPr lang="en-US" sz="3600"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34656776-456C-AE4A-078C-200127005A16}"/>
              </a:ext>
            </a:extLst>
          </p:cNvPr>
          <p:cNvSpPr>
            <a:spLocks noGrp="1"/>
          </p:cNvSpPr>
          <p:nvPr>
            <p:ph type="sldNum" sz="quarter" idx="12"/>
          </p:nvPr>
        </p:nvSpPr>
        <p:spPr/>
        <p:txBody>
          <a:bodyPr/>
          <a:lstStyle/>
          <a:p>
            <a:fld id="{48F63A3B-78C7-47BE-AE5E-E10140E04643}" type="slidenum">
              <a:rPr lang="en-US" smtClean="0"/>
              <a:t>43</a:t>
            </a:fld>
            <a:endParaRPr lang="en-US" dirty="0"/>
          </a:p>
        </p:txBody>
      </p:sp>
      <p:sp>
        <p:nvSpPr>
          <p:cNvPr id="3" name="Title 1">
            <a:extLst>
              <a:ext uri="{FF2B5EF4-FFF2-40B4-BE49-F238E27FC236}">
                <a16:creationId xmlns:a16="http://schemas.microsoft.com/office/drawing/2014/main" id="{8D6043BF-89F6-79EC-BF9A-4629DC30937D}"/>
              </a:ext>
            </a:extLst>
          </p:cNvPr>
          <p:cNvSpPr txBox="1">
            <a:spLocks/>
          </p:cNvSpPr>
          <p:nvPr/>
        </p:nvSpPr>
        <p:spPr>
          <a:xfrm>
            <a:off x="638175" y="1158300"/>
            <a:ext cx="10668000" cy="1345115"/>
          </a:xfrm>
          <a:prstGeom prst="rect">
            <a:avLst/>
          </a:prstGeom>
        </p:spPr>
        <p:txBody>
          <a:bodyPr vert="horz" lIns="91440" tIns="45720" rIns="91440" bIns="45720" rtlCol="0" anchor="t">
            <a:normAutofit/>
          </a:bodyPr>
          <a:lstStyle>
            <a:lvl1pPr algn="l" defTabSz="457200" rtl="0" eaLnBrk="1" latinLnBrk="0" hangingPunct="1">
              <a:lnSpc>
                <a:spcPct val="100000"/>
              </a:lnSpc>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pc="-50" dirty="0">
                <a:solidFill>
                  <a:schemeClr val="tx1"/>
                </a:solidFill>
              </a:rPr>
              <a:t>215 Block #7</a:t>
            </a:r>
          </a:p>
        </p:txBody>
      </p:sp>
      <p:pic>
        <p:nvPicPr>
          <p:cNvPr id="7" name="Picture 6">
            <a:extLst>
              <a:ext uri="{FF2B5EF4-FFF2-40B4-BE49-F238E27FC236}">
                <a16:creationId xmlns:a16="http://schemas.microsoft.com/office/drawing/2014/main" id="{54F5C8C0-3B77-2513-BCA2-42EE2C9069A2}"/>
              </a:ext>
            </a:extLst>
          </p:cNvPr>
          <p:cNvPicPr>
            <a:picLocks noChangeAspect="1"/>
          </p:cNvPicPr>
          <p:nvPr/>
        </p:nvPicPr>
        <p:blipFill>
          <a:blip r:embed="rId2"/>
          <a:stretch>
            <a:fillRect/>
          </a:stretch>
        </p:blipFill>
        <p:spPr>
          <a:xfrm>
            <a:off x="218114" y="2006113"/>
            <a:ext cx="9381688" cy="994604"/>
          </a:xfrm>
          <a:prstGeom prst="rect">
            <a:avLst/>
          </a:prstGeom>
        </p:spPr>
      </p:pic>
      <p:sp>
        <p:nvSpPr>
          <p:cNvPr id="8" name="TextBox 8">
            <a:extLst>
              <a:ext uri="{FF2B5EF4-FFF2-40B4-BE49-F238E27FC236}">
                <a16:creationId xmlns:a16="http://schemas.microsoft.com/office/drawing/2014/main" id="{CC0CF652-497A-A432-812E-C14C85ABC020}"/>
              </a:ext>
            </a:extLst>
          </p:cNvPr>
          <p:cNvSpPr txBox="1"/>
          <p:nvPr/>
        </p:nvSpPr>
        <p:spPr>
          <a:xfrm>
            <a:off x="0" y="3110379"/>
            <a:ext cx="10750677" cy="3198345"/>
          </a:xfrm>
          <a:prstGeom prst="rect">
            <a:avLst/>
          </a:prstGeom>
        </p:spPr>
        <p:txBody>
          <a:bodyPr vert="horz" lIns="91440" tIns="45720" rIns="91440" bIns="45720" rtlCol="0">
            <a:normAutofit/>
          </a:bodyPr>
          <a:lstStyle/>
          <a:p>
            <a:pPr marL="285750" indent="-285750">
              <a:lnSpc>
                <a:spcPct val="95000"/>
              </a:lnSpc>
              <a:spcAft>
                <a:spcPts val="600"/>
              </a:spcAft>
              <a:buFont typeface="Arial" panose="020B0604020202020204" pitchFamily="34" charset="0"/>
              <a:buChar char="•"/>
            </a:pPr>
            <a:r>
              <a:rPr lang="en-US" sz="1700" b="1" dirty="0"/>
              <a:t>Enter the Name and Address of the Foreign National’s Employer/Organization (at the time they will be working in the ARS Facility).</a:t>
            </a:r>
            <a:endParaRPr lang="en-US" sz="1700" dirty="0"/>
          </a:p>
          <a:p>
            <a:pPr marL="742950" lvl="1" indent="-285750">
              <a:lnSpc>
                <a:spcPct val="95000"/>
              </a:lnSpc>
              <a:spcAft>
                <a:spcPts val="600"/>
              </a:spcAft>
              <a:buFont typeface="Arial" panose="020B0604020202020204" pitchFamily="34" charset="0"/>
              <a:buChar char="•"/>
            </a:pPr>
            <a:r>
              <a:rPr lang="en-US" sz="1400" dirty="0"/>
              <a:t>If the Foreign National is </a:t>
            </a:r>
            <a:r>
              <a:rPr lang="en-US" sz="1400" b="1" dirty="0"/>
              <a:t>NOT</a:t>
            </a:r>
            <a:r>
              <a:rPr lang="en-US" sz="1400" dirty="0"/>
              <a:t> employed by another party  and has no other organizational affiliations, type N/A here.</a:t>
            </a:r>
          </a:p>
          <a:p>
            <a:pPr marL="742950" lvl="1" indent="-285750">
              <a:lnSpc>
                <a:spcPct val="95000"/>
              </a:lnSpc>
              <a:spcAft>
                <a:spcPts val="600"/>
              </a:spcAft>
              <a:buFont typeface="Arial" panose="020B0604020202020204" pitchFamily="34" charset="0"/>
              <a:buChar char="•"/>
            </a:pPr>
            <a:r>
              <a:rPr lang="en-US" sz="1400" dirty="0"/>
              <a:t>If the Foreign National is paid through ORISE, they will not be an employee of any institution, type N/A – ORISE.</a:t>
            </a:r>
          </a:p>
        </p:txBody>
      </p:sp>
    </p:spTree>
    <p:extLst>
      <p:ext uri="{BB962C8B-B14F-4D97-AF65-F5344CB8AC3E}">
        <p14:creationId xmlns:p14="http://schemas.microsoft.com/office/powerpoint/2010/main" val="27673005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D9626-56A0-E283-247C-5802E0F81DCC}"/>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Post Name Trace Paperwork – ARS 215</a:t>
            </a:r>
            <a:endParaRPr lang="en-US" sz="3600"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34656776-456C-AE4A-078C-200127005A16}"/>
              </a:ext>
            </a:extLst>
          </p:cNvPr>
          <p:cNvSpPr>
            <a:spLocks noGrp="1"/>
          </p:cNvSpPr>
          <p:nvPr>
            <p:ph type="sldNum" sz="quarter" idx="12"/>
          </p:nvPr>
        </p:nvSpPr>
        <p:spPr/>
        <p:txBody>
          <a:bodyPr/>
          <a:lstStyle/>
          <a:p>
            <a:fld id="{48F63A3B-78C7-47BE-AE5E-E10140E04643}" type="slidenum">
              <a:rPr lang="en-US" smtClean="0"/>
              <a:t>44</a:t>
            </a:fld>
            <a:endParaRPr lang="en-US" dirty="0"/>
          </a:p>
        </p:txBody>
      </p:sp>
      <p:sp>
        <p:nvSpPr>
          <p:cNvPr id="4" name="Title 1">
            <a:extLst>
              <a:ext uri="{FF2B5EF4-FFF2-40B4-BE49-F238E27FC236}">
                <a16:creationId xmlns:a16="http://schemas.microsoft.com/office/drawing/2014/main" id="{2246B0EF-4CBB-C4F8-AEC7-A434BB40F235}"/>
              </a:ext>
            </a:extLst>
          </p:cNvPr>
          <p:cNvSpPr txBox="1">
            <a:spLocks/>
          </p:cNvSpPr>
          <p:nvPr/>
        </p:nvSpPr>
        <p:spPr>
          <a:xfrm>
            <a:off x="638175" y="1183467"/>
            <a:ext cx="10668000" cy="1345115"/>
          </a:xfrm>
          <a:prstGeom prst="rect">
            <a:avLst/>
          </a:prstGeom>
        </p:spPr>
        <p:txBody>
          <a:bodyPr vert="horz" lIns="91440" tIns="45720" rIns="91440" bIns="45720" rtlCol="0" anchor="t">
            <a:normAutofit/>
          </a:bodyPr>
          <a:lstStyle>
            <a:lvl1pPr algn="l" defTabSz="457200" rtl="0" eaLnBrk="1" latinLnBrk="0" hangingPunct="1">
              <a:lnSpc>
                <a:spcPct val="100000"/>
              </a:lnSpc>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pc="-50" dirty="0">
                <a:solidFill>
                  <a:schemeClr val="tx1"/>
                </a:solidFill>
              </a:rPr>
              <a:t>215 Block #8 &amp; 9</a:t>
            </a:r>
          </a:p>
        </p:txBody>
      </p:sp>
      <p:pic>
        <p:nvPicPr>
          <p:cNvPr id="6" name="Picture 5">
            <a:extLst>
              <a:ext uri="{FF2B5EF4-FFF2-40B4-BE49-F238E27FC236}">
                <a16:creationId xmlns:a16="http://schemas.microsoft.com/office/drawing/2014/main" id="{AAFA848C-ABE4-D361-6116-0C073C484C4E}"/>
              </a:ext>
            </a:extLst>
          </p:cNvPr>
          <p:cNvPicPr>
            <a:picLocks noChangeAspect="1"/>
          </p:cNvPicPr>
          <p:nvPr/>
        </p:nvPicPr>
        <p:blipFill>
          <a:blip r:embed="rId2"/>
          <a:stretch>
            <a:fillRect/>
          </a:stretch>
        </p:blipFill>
        <p:spPr>
          <a:xfrm>
            <a:off x="469784" y="2121582"/>
            <a:ext cx="8880376" cy="1565207"/>
          </a:xfrm>
          <a:prstGeom prst="rect">
            <a:avLst/>
          </a:prstGeom>
        </p:spPr>
      </p:pic>
      <p:sp>
        <p:nvSpPr>
          <p:cNvPr id="9" name="TextBox 8">
            <a:extLst>
              <a:ext uri="{FF2B5EF4-FFF2-40B4-BE49-F238E27FC236}">
                <a16:creationId xmlns:a16="http://schemas.microsoft.com/office/drawing/2014/main" id="{F3C3A2FC-3666-232F-ED4F-F9086EFA9A24}"/>
              </a:ext>
            </a:extLst>
          </p:cNvPr>
          <p:cNvSpPr txBox="1"/>
          <p:nvPr/>
        </p:nvSpPr>
        <p:spPr>
          <a:xfrm>
            <a:off x="288798" y="3832225"/>
            <a:ext cx="9324986" cy="2837023"/>
          </a:xfrm>
          <a:prstGeom prst="rect">
            <a:avLst/>
          </a:prstGeom>
        </p:spPr>
        <p:txBody>
          <a:bodyPr vert="horz" lIns="91440" tIns="45720" rIns="91440" bIns="45720" rtlCol="0">
            <a:normAutofit/>
          </a:bodyPr>
          <a:lstStyle/>
          <a:p>
            <a:pPr marL="285750" indent="-285750">
              <a:lnSpc>
                <a:spcPct val="95000"/>
              </a:lnSpc>
              <a:spcAft>
                <a:spcPts val="600"/>
              </a:spcAft>
              <a:buFont typeface="Arial" panose="020B0604020202020204" pitchFamily="34" charset="0"/>
              <a:buChar char="•"/>
            </a:pPr>
            <a:r>
              <a:rPr lang="en-US" sz="1700" b="1" dirty="0"/>
              <a:t>Block 8:</a:t>
            </a:r>
          </a:p>
          <a:p>
            <a:pPr marL="742950" lvl="1" indent="-285750">
              <a:lnSpc>
                <a:spcPct val="95000"/>
              </a:lnSpc>
              <a:spcAft>
                <a:spcPts val="600"/>
              </a:spcAft>
              <a:buFont typeface="Arial" panose="020B0604020202020204" pitchFamily="34" charset="0"/>
              <a:buChar char="•"/>
            </a:pPr>
            <a:r>
              <a:rPr lang="en-US" sz="1700" dirty="0"/>
              <a:t>Enter the name of the official  listed in block 7.</a:t>
            </a:r>
          </a:p>
          <a:p>
            <a:pPr marL="742950" lvl="1" indent="-285750">
              <a:lnSpc>
                <a:spcPct val="95000"/>
              </a:lnSpc>
              <a:spcAft>
                <a:spcPts val="600"/>
              </a:spcAft>
              <a:buFont typeface="Arial" panose="020B0604020202020204" pitchFamily="34" charset="0"/>
              <a:buChar char="•"/>
            </a:pPr>
            <a:r>
              <a:rPr lang="en-US" sz="1700" dirty="0"/>
              <a:t>If N/A is entered in block 7, enter N/A in block 8.</a:t>
            </a:r>
          </a:p>
          <a:p>
            <a:pPr marL="285750" indent="-285750">
              <a:lnSpc>
                <a:spcPct val="95000"/>
              </a:lnSpc>
              <a:spcAft>
                <a:spcPts val="600"/>
              </a:spcAft>
              <a:buFont typeface="Arial" panose="020B0604020202020204" pitchFamily="34" charset="0"/>
              <a:buChar char="•"/>
            </a:pPr>
            <a:r>
              <a:rPr lang="en-US" sz="1700" b="1" dirty="0"/>
              <a:t>Block 9:</a:t>
            </a:r>
          </a:p>
          <a:p>
            <a:pPr marL="742950" lvl="1" indent="-285750">
              <a:lnSpc>
                <a:spcPct val="95000"/>
              </a:lnSpc>
              <a:spcAft>
                <a:spcPts val="600"/>
              </a:spcAft>
              <a:buFont typeface="Arial" panose="020B0604020202020204" pitchFamily="34" charset="0"/>
              <a:buChar char="•"/>
            </a:pPr>
            <a:r>
              <a:rPr lang="en-US" sz="1700" dirty="0"/>
              <a:t>The Foreign National must sign in this box. </a:t>
            </a:r>
          </a:p>
          <a:p>
            <a:pPr marL="285750" indent="-285750">
              <a:lnSpc>
                <a:spcPct val="95000"/>
              </a:lnSpc>
              <a:spcAft>
                <a:spcPts val="600"/>
              </a:spcAft>
              <a:buFont typeface="Arial" panose="020B0604020202020204" pitchFamily="34" charset="0"/>
              <a:buChar char="•"/>
            </a:pPr>
            <a:r>
              <a:rPr lang="en-US" sz="1700" b="1" dirty="0"/>
              <a:t>Both boxes must be signed (or N/A for box 8) before 215 is sent to the Area. The 215 will not be approved unless signatures are obtained.</a:t>
            </a:r>
          </a:p>
          <a:p>
            <a:pPr marL="285750" indent="-285750">
              <a:lnSpc>
                <a:spcPct val="95000"/>
              </a:lnSpc>
              <a:spcAft>
                <a:spcPts val="600"/>
              </a:spcAft>
              <a:buFont typeface="Arial" panose="020B0604020202020204" pitchFamily="34" charset="0"/>
              <a:buChar char="•"/>
            </a:pPr>
            <a:endParaRPr lang="en-US" sz="1400" dirty="0"/>
          </a:p>
        </p:txBody>
      </p:sp>
    </p:spTree>
    <p:extLst>
      <p:ext uri="{BB962C8B-B14F-4D97-AF65-F5344CB8AC3E}">
        <p14:creationId xmlns:p14="http://schemas.microsoft.com/office/powerpoint/2010/main" val="21443263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D9626-56A0-E283-247C-5802E0F81DCC}"/>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Post Name Trace Paperwork – ARS 215</a:t>
            </a:r>
            <a:endParaRPr lang="en-US" sz="3600"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34656776-456C-AE4A-078C-200127005A16}"/>
              </a:ext>
            </a:extLst>
          </p:cNvPr>
          <p:cNvSpPr>
            <a:spLocks noGrp="1"/>
          </p:cNvSpPr>
          <p:nvPr>
            <p:ph type="sldNum" sz="quarter" idx="12"/>
          </p:nvPr>
        </p:nvSpPr>
        <p:spPr/>
        <p:txBody>
          <a:bodyPr/>
          <a:lstStyle/>
          <a:p>
            <a:fld id="{48F63A3B-78C7-47BE-AE5E-E10140E04643}" type="slidenum">
              <a:rPr lang="en-US" smtClean="0"/>
              <a:t>45</a:t>
            </a:fld>
            <a:endParaRPr lang="en-US" dirty="0"/>
          </a:p>
        </p:txBody>
      </p:sp>
      <p:sp>
        <p:nvSpPr>
          <p:cNvPr id="10" name="Title 1">
            <a:extLst>
              <a:ext uri="{FF2B5EF4-FFF2-40B4-BE49-F238E27FC236}">
                <a16:creationId xmlns:a16="http://schemas.microsoft.com/office/drawing/2014/main" id="{7C226903-AD04-4EAB-C328-8B59A27FBCDD}"/>
              </a:ext>
            </a:extLst>
          </p:cNvPr>
          <p:cNvSpPr txBox="1">
            <a:spLocks/>
          </p:cNvSpPr>
          <p:nvPr/>
        </p:nvSpPr>
        <p:spPr>
          <a:xfrm>
            <a:off x="638175" y="1270000"/>
            <a:ext cx="10668000" cy="1345115"/>
          </a:xfrm>
          <a:prstGeom prst="rect">
            <a:avLst/>
          </a:prstGeom>
        </p:spPr>
        <p:txBody>
          <a:bodyPr vert="horz" lIns="91440" tIns="45720" rIns="91440" bIns="45720" rtlCol="0" anchor="t">
            <a:normAutofit/>
          </a:bodyPr>
          <a:lstStyle>
            <a:lvl1pPr algn="l" defTabSz="457200" rtl="0" eaLnBrk="1" latinLnBrk="0" hangingPunct="1">
              <a:lnSpc>
                <a:spcPct val="100000"/>
              </a:lnSpc>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pc="-50" dirty="0">
                <a:solidFill>
                  <a:schemeClr val="tx1"/>
                </a:solidFill>
              </a:rPr>
              <a:t>215 Block #10 - 12</a:t>
            </a:r>
          </a:p>
        </p:txBody>
      </p:sp>
      <p:pic>
        <p:nvPicPr>
          <p:cNvPr id="11" name="Picture 10">
            <a:extLst>
              <a:ext uri="{FF2B5EF4-FFF2-40B4-BE49-F238E27FC236}">
                <a16:creationId xmlns:a16="http://schemas.microsoft.com/office/drawing/2014/main" id="{47D284E8-19D1-19F8-34C2-4543670157CB}"/>
              </a:ext>
            </a:extLst>
          </p:cNvPr>
          <p:cNvPicPr>
            <a:picLocks noChangeAspect="1"/>
          </p:cNvPicPr>
          <p:nvPr/>
        </p:nvPicPr>
        <p:blipFill>
          <a:blip r:embed="rId2"/>
          <a:stretch>
            <a:fillRect/>
          </a:stretch>
        </p:blipFill>
        <p:spPr>
          <a:xfrm>
            <a:off x="630782" y="1988398"/>
            <a:ext cx="9236701" cy="1996373"/>
          </a:xfrm>
          <a:prstGeom prst="rect">
            <a:avLst/>
          </a:prstGeom>
        </p:spPr>
      </p:pic>
      <p:sp>
        <p:nvSpPr>
          <p:cNvPr id="12" name="TextBox 8">
            <a:extLst>
              <a:ext uri="{FF2B5EF4-FFF2-40B4-BE49-F238E27FC236}">
                <a16:creationId xmlns:a16="http://schemas.microsoft.com/office/drawing/2014/main" id="{4975F28C-2F99-6637-7419-D566C14D9283}"/>
              </a:ext>
            </a:extLst>
          </p:cNvPr>
          <p:cNvSpPr txBox="1"/>
          <p:nvPr/>
        </p:nvSpPr>
        <p:spPr>
          <a:xfrm>
            <a:off x="338990" y="3747856"/>
            <a:ext cx="9450962" cy="3018069"/>
          </a:xfrm>
          <a:prstGeom prst="rect">
            <a:avLst/>
          </a:prstGeom>
        </p:spPr>
        <p:txBody>
          <a:bodyPr vert="horz" lIns="91440" tIns="45720" rIns="91440" bIns="45720" rtlCol="0">
            <a:normAutofit fontScale="77500" lnSpcReduction="20000"/>
          </a:bodyPr>
          <a:lstStyle/>
          <a:p>
            <a:pPr marL="285750" indent="-285750">
              <a:lnSpc>
                <a:spcPct val="95000"/>
              </a:lnSpc>
              <a:spcAft>
                <a:spcPts val="600"/>
              </a:spcAft>
              <a:buFont typeface="Arial" panose="020B0604020202020204" pitchFamily="34" charset="0"/>
              <a:buChar char="•"/>
            </a:pPr>
            <a:r>
              <a:rPr lang="en-US" sz="1700" b="1" dirty="0"/>
              <a:t>Block 10:</a:t>
            </a:r>
          </a:p>
          <a:p>
            <a:pPr marL="742950" lvl="1" indent="-285750">
              <a:lnSpc>
                <a:spcPct val="95000"/>
              </a:lnSpc>
              <a:spcAft>
                <a:spcPts val="600"/>
              </a:spcAft>
              <a:buFont typeface="Arial" panose="020B0604020202020204" pitchFamily="34" charset="0"/>
              <a:buChar char="•"/>
            </a:pPr>
            <a:r>
              <a:rPr lang="en-US" sz="1700" dirty="0"/>
              <a:t>Enter Name of Center Director.</a:t>
            </a:r>
          </a:p>
          <a:p>
            <a:pPr marL="742950" lvl="1" indent="-285750">
              <a:lnSpc>
                <a:spcPct val="95000"/>
              </a:lnSpc>
              <a:spcAft>
                <a:spcPts val="600"/>
              </a:spcAft>
              <a:buFont typeface="Arial" panose="020B0604020202020204" pitchFamily="34" charset="0"/>
              <a:buChar char="•"/>
            </a:pPr>
            <a:r>
              <a:rPr lang="en-US" sz="1700" dirty="0"/>
              <a:t>If no Center Director, the Midwest Associate Area Director will sign here. Enter the following:</a:t>
            </a:r>
          </a:p>
          <a:p>
            <a:pPr marL="1200150" lvl="2" indent="-285750">
              <a:lnSpc>
                <a:spcPct val="95000"/>
              </a:lnSpc>
              <a:spcAft>
                <a:spcPts val="600"/>
              </a:spcAft>
              <a:buFont typeface="Arial" panose="020B0604020202020204" pitchFamily="34" charset="0"/>
              <a:buChar char="•"/>
            </a:pPr>
            <a:r>
              <a:rPr lang="en-US" sz="1700" dirty="0"/>
              <a:t>Name : Jay V. Johnson</a:t>
            </a:r>
          </a:p>
          <a:p>
            <a:pPr marL="1200150" lvl="2" indent="-285750">
              <a:lnSpc>
                <a:spcPct val="95000"/>
              </a:lnSpc>
              <a:spcAft>
                <a:spcPts val="600"/>
              </a:spcAft>
              <a:buFont typeface="Arial" panose="020B0604020202020204" pitchFamily="34" charset="0"/>
              <a:buChar char="•"/>
            </a:pPr>
            <a:r>
              <a:rPr lang="en-US" sz="1700" dirty="0"/>
              <a:t>Title: Associate Area Director</a:t>
            </a:r>
          </a:p>
          <a:p>
            <a:pPr marL="742950" lvl="1" indent="-285750">
              <a:lnSpc>
                <a:spcPct val="95000"/>
              </a:lnSpc>
              <a:spcAft>
                <a:spcPts val="600"/>
              </a:spcAft>
              <a:buFont typeface="Arial" panose="020B0604020202020204" pitchFamily="34" charset="0"/>
              <a:buChar char="•"/>
            </a:pPr>
            <a:r>
              <a:rPr lang="en-US" sz="1700" dirty="0"/>
              <a:t>Research Leaders will not sign the 215 (unless they are the Host Scientist – will be in block 11)</a:t>
            </a:r>
          </a:p>
          <a:p>
            <a:pPr marL="285750" indent="-285750">
              <a:lnSpc>
                <a:spcPct val="95000"/>
              </a:lnSpc>
              <a:spcAft>
                <a:spcPts val="600"/>
              </a:spcAft>
              <a:buFont typeface="Arial" panose="020B0604020202020204" pitchFamily="34" charset="0"/>
              <a:buChar char="•"/>
            </a:pPr>
            <a:r>
              <a:rPr lang="en-US" sz="1700" b="1" dirty="0"/>
              <a:t>Block 11:</a:t>
            </a:r>
          </a:p>
          <a:p>
            <a:pPr marL="742950" lvl="1" indent="-285750">
              <a:lnSpc>
                <a:spcPct val="95000"/>
              </a:lnSpc>
              <a:spcAft>
                <a:spcPts val="600"/>
              </a:spcAft>
              <a:buFont typeface="Arial" panose="020B0604020202020204" pitchFamily="34" charset="0"/>
              <a:buChar char="•"/>
            </a:pPr>
            <a:r>
              <a:rPr lang="en-US" sz="1700" dirty="0"/>
              <a:t>The ARS Host Scientist will sign and enter title </a:t>
            </a:r>
          </a:p>
          <a:p>
            <a:pPr marL="285750" indent="-285750">
              <a:lnSpc>
                <a:spcPct val="95000"/>
              </a:lnSpc>
              <a:spcAft>
                <a:spcPts val="600"/>
              </a:spcAft>
              <a:buFont typeface="Arial" panose="020B0604020202020204" pitchFamily="34" charset="0"/>
              <a:buChar char="•"/>
            </a:pPr>
            <a:r>
              <a:rPr lang="en-US" sz="1700" b="1" dirty="0"/>
              <a:t>Block 12:</a:t>
            </a:r>
          </a:p>
          <a:p>
            <a:pPr marL="742950" lvl="1" indent="-285750">
              <a:lnSpc>
                <a:spcPct val="95000"/>
              </a:lnSpc>
              <a:spcAft>
                <a:spcPts val="600"/>
              </a:spcAft>
              <a:buFont typeface="Arial" panose="020B0604020202020204" pitchFamily="34" charset="0"/>
              <a:buChar char="•"/>
            </a:pPr>
            <a:r>
              <a:rPr lang="en-US" sz="1700" dirty="0"/>
              <a:t>Technology Transfer Coordinator will sign here. Enter the Following Information</a:t>
            </a:r>
          </a:p>
          <a:p>
            <a:pPr marL="742950" lvl="1" indent="-285750">
              <a:lnSpc>
                <a:spcPct val="95000"/>
              </a:lnSpc>
              <a:spcAft>
                <a:spcPts val="600"/>
              </a:spcAft>
              <a:buFont typeface="Arial" panose="020B0604020202020204" pitchFamily="34" charset="0"/>
              <a:buChar char="•"/>
            </a:pPr>
            <a:r>
              <a:rPr lang="en-US" sz="1700" dirty="0"/>
              <a:t>Enter the following:</a:t>
            </a:r>
          </a:p>
          <a:p>
            <a:pPr marL="1200150" lvl="2" indent="-285750">
              <a:lnSpc>
                <a:spcPct val="95000"/>
              </a:lnSpc>
              <a:spcAft>
                <a:spcPts val="600"/>
              </a:spcAft>
              <a:buFont typeface="Arial" panose="020B0604020202020204" pitchFamily="34" charset="0"/>
              <a:buChar char="•"/>
            </a:pPr>
            <a:r>
              <a:rPr lang="en-US" sz="1700" dirty="0"/>
              <a:t>Name : Ken Doll</a:t>
            </a:r>
          </a:p>
          <a:p>
            <a:pPr marL="1200150" lvl="2" indent="-285750">
              <a:lnSpc>
                <a:spcPct val="95000"/>
              </a:lnSpc>
              <a:spcAft>
                <a:spcPts val="600"/>
              </a:spcAft>
              <a:buFont typeface="Arial" panose="020B0604020202020204" pitchFamily="34" charset="0"/>
              <a:buChar char="•"/>
            </a:pPr>
            <a:r>
              <a:rPr lang="en-US" sz="1700" dirty="0"/>
              <a:t>Title: Technology Transfer Coordinator</a:t>
            </a:r>
          </a:p>
          <a:p>
            <a:pPr marL="742950" lvl="1" indent="-285750">
              <a:lnSpc>
                <a:spcPct val="95000"/>
              </a:lnSpc>
              <a:spcAft>
                <a:spcPts val="600"/>
              </a:spcAft>
              <a:buFont typeface="Arial" panose="020B0604020202020204" pitchFamily="34" charset="0"/>
              <a:buChar char="•"/>
            </a:pPr>
            <a:endParaRPr lang="en-US" sz="1700" dirty="0"/>
          </a:p>
          <a:p>
            <a:pPr marL="285750" indent="-285750">
              <a:lnSpc>
                <a:spcPct val="95000"/>
              </a:lnSpc>
              <a:spcAft>
                <a:spcPts val="600"/>
              </a:spcAft>
              <a:buFont typeface="Arial" panose="020B0604020202020204" pitchFamily="34" charset="0"/>
              <a:buChar char="•"/>
            </a:pPr>
            <a:endParaRPr lang="en-US" sz="1400" dirty="0"/>
          </a:p>
        </p:txBody>
      </p:sp>
    </p:spTree>
    <p:extLst>
      <p:ext uri="{BB962C8B-B14F-4D97-AF65-F5344CB8AC3E}">
        <p14:creationId xmlns:p14="http://schemas.microsoft.com/office/powerpoint/2010/main" val="41178669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D9626-56A0-E283-247C-5802E0F81DCC}"/>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Post Name Trace Paperwork – ARS 215</a:t>
            </a:r>
            <a:endParaRPr lang="en-US" sz="3600"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34656776-456C-AE4A-078C-200127005A16}"/>
              </a:ext>
            </a:extLst>
          </p:cNvPr>
          <p:cNvSpPr>
            <a:spLocks noGrp="1"/>
          </p:cNvSpPr>
          <p:nvPr>
            <p:ph type="sldNum" sz="quarter" idx="12"/>
          </p:nvPr>
        </p:nvSpPr>
        <p:spPr/>
        <p:txBody>
          <a:bodyPr/>
          <a:lstStyle/>
          <a:p>
            <a:fld id="{48F63A3B-78C7-47BE-AE5E-E10140E04643}" type="slidenum">
              <a:rPr lang="en-US" smtClean="0"/>
              <a:t>46</a:t>
            </a:fld>
            <a:endParaRPr lang="en-US" dirty="0"/>
          </a:p>
        </p:txBody>
      </p:sp>
      <p:sp>
        <p:nvSpPr>
          <p:cNvPr id="3" name="Title 1">
            <a:extLst>
              <a:ext uri="{FF2B5EF4-FFF2-40B4-BE49-F238E27FC236}">
                <a16:creationId xmlns:a16="http://schemas.microsoft.com/office/drawing/2014/main" id="{8DABC419-F286-7D2C-56BE-51EF26CDB06C}"/>
              </a:ext>
            </a:extLst>
          </p:cNvPr>
          <p:cNvSpPr txBox="1">
            <a:spLocks/>
          </p:cNvSpPr>
          <p:nvPr/>
        </p:nvSpPr>
        <p:spPr>
          <a:xfrm>
            <a:off x="638175" y="1186263"/>
            <a:ext cx="10668000" cy="1345115"/>
          </a:xfrm>
          <a:prstGeom prst="rect">
            <a:avLst/>
          </a:prstGeom>
        </p:spPr>
        <p:txBody>
          <a:bodyPr vert="horz" lIns="91440" tIns="45720" rIns="91440" bIns="45720" rtlCol="0" anchor="t">
            <a:normAutofit/>
          </a:bodyPr>
          <a:lstStyle>
            <a:lvl1pPr algn="l" defTabSz="457200" rtl="0" eaLnBrk="1" latinLnBrk="0" hangingPunct="1">
              <a:lnSpc>
                <a:spcPct val="100000"/>
              </a:lnSpc>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pc="-50" dirty="0">
                <a:solidFill>
                  <a:schemeClr val="tx1"/>
                </a:solidFill>
              </a:rPr>
              <a:t>Additional Information</a:t>
            </a:r>
          </a:p>
        </p:txBody>
      </p:sp>
      <p:sp>
        <p:nvSpPr>
          <p:cNvPr id="7" name="TextBox 8">
            <a:extLst>
              <a:ext uri="{FF2B5EF4-FFF2-40B4-BE49-F238E27FC236}">
                <a16:creationId xmlns:a16="http://schemas.microsoft.com/office/drawing/2014/main" id="{500357DB-9E3B-57DE-06DE-182F9B8B2426}"/>
              </a:ext>
            </a:extLst>
          </p:cNvPr>
          <p:cNvSpPr txBox="1"/>
          <p:nvPr/>
        </p:nvSpPr>
        <p:spPr>
          <a:xfrm>
            <a:off x="559258" y="1954659"/>
            <a:ext cx="9155194" cy="4811266"/>
          </a:xfrm>
          <a:prstGeom prst="rect">
            <a:avLst/>
          </a:prstGeom>
        </p:spPr>
        <p:txBody>
          <a:bodyPr vert="horz" lIns="91440" tIns="45720" rIns="91440" bIns="45720" rtlCol="0">
            <a:normAutofit fontScale="92500" lnSpcReduction="20000"/>
          </a:bodyPr>
          <a:lstStyle/>
          <a:p>
            <a:pPr marL="285750" indent="-285750">
              <a:lnSpc>
                <a:spcPct val="95000"/>
              </a:lnSpc>
              <a:spcAft>
                <a:spcPts val="600"/>
              </a:spcAft>
              <a:buFont typeface="Arial" panose="020B0604020202020204" pitchFamily="34" charset="0"/>
              <a:buChar char="•"/>
            </a:pPr>
            <a:r>
              <a:rPr lang="en-US" sz="1700" dirty="0"/>
              <a:t>If there is a cooperative research agreement in place, Dr. Doll will check to make sure the agreement will not conflict with the ARS 215 and will notify if 215 needs to be amended.</a:t>
            </a:r>
          </a:p>
          <a:p>
            <a:pPr marL="285750" indent="-285750">
              <a:lnSpc>
                <a:spcPct val="95000"/>
              </a:lnSpc>
              <a:spcAft>
                <a:spcPts val="600"/>
              </a:spcAft>
              <a:buFont typeface="Arial" panose="020B0604020202020204" pitchFamily="34" charset="0"/>
              <a:buChar char="•"/>
            </a:pPr>
            <a:endParaRPr lang="en-US" sz="1700" dirty="0"/>
          </a:p>
          <a:p>
            <a:pPr marL="285750" indent="-285750">
              <a:lnSpc>
                <a:spcPct val="95000"/>
              </a:lnSpc>
              <a:spcAft>
                <a:spcPts val="600"/>
              </a:spcAft>
              <a:buFont typeface="Arial" panose="020B0604020202020204" pitchFamily="34" charset="0"/>
              <a:buChar char="•"/>
            </a:pPr>
            <a:r>
              <a:rPr lang="en-US" sz="1700" dirty="0"/>
              <a:t>The forms can be either physically or electronically signed, however, if signing electronically, following a physical signature, it </a:t>
            </a:r>
            <a:r>
              <a:rPr lang="en-US" sz="1700"/>
              <a:t>is helpful </a:t>
            </a:r>
            <a:r>
              <a:rPr lang="en-US" sz="1700" dirty="0"/>
              <a:t>when signature blocks are added onto the document. Please do not take a picture of the document, please scan or the document becomes distorted. If a scanner is not readily available government issued phones do have Microsoft Lens App, that should be used as a last resort. </a:t>
            </a:r>
          </a:p>
          <a:p>
            <a:pPr marL="285750" indent="-285750">
              <a:lnSpc>
                <a:spcPct val="95000"/>
              </a:lnSpc>
              <a:spcAft>
                <a:spcPts val="600"/>
              </a:spcAft>
              <a:buFont typeface="Arial" panose="020B0604020202020204" pitchFamily="34" charset="0"/>
              <a:buChar char="•"/>
            </a:pPr>
            <a:endParaRPr lang="en-US" sz="1700" dirty="0"/>
          </a:p>
          <a:p>
            <a:pPr marL="285750" indent="-285750">
              <a:lnSpc>
                <a:spcPct val="95000"/>
              </a:lnSpc>
              <a:spcAft>
                <a:spcPts val="600"/>
              </a:spcAft>
              <a:buFont typeface="Arial" panose="020B0604020202020204" pitchFamily="34" charset="0"/>
              <a:buChar char="•"/>
            </a:pPr>
            <a:r>
              <a:rPr lang="en-US" sz="1700" dirty="0"/>
              <a:t>Requests to extend time for Foreign National:</a:t>
            </a:r>
          </a:p>
          <a:p>
            <a:pPr marL="742950" lvl="1" indent="-285750">
              <a:lnSpc>
                <a:spcPct val="95000"/>
              </a:lnSpc>
              <a:spcAft>
                <a:spcPts val="600"/>
              </a:spcAft>
              <a:buFont typeface="Arial" panose="020B0604020202020204" pitchFamily="34" charset="0"/>
              <a:buChar char="•"/>
            </a:pPr>
            <a:r>
              <a:rPr lang="en-US" sz="1700" dirty="0"/>
              <a:t>New Name Trace MOST likely will be the necessity</a:t>
            </a:r>
          </a:p>
          <a:p>
            <a:pPr marL="1200150" lvl="2" indent="-285750">
              <a:lnSpc>
                <a:spcPct val="95000"/>
              </a:lnSpc>
              <a:spcAft>
                <a:spcPts val="600"/>
              </a:spcAft>
              <a:buFont typeface="Arial" panose="020B0604020202020204" pitchFamily="34" charset="0"/>
              <a:buChar char="•"/>
            </a:pPr>
            <a:r>
              <a:rPr lang="en-US" sz="1700" dirty="0"/>
              <a:t>Same Paperwork Required:</a:t>
            </a:r>
          </a:p>
          <a:p>
            <a:pPr marL="1657350" lvl="3" indent="-285750">
              <a:lnSpc>
                <a:spcPct val="95000"/>
              </a:lnSpc>
              <a:spcAft>
                <a:spcPts val="600"/>
              </a:spcAft>
              <a:buFont typeface="Arial" panose="020B0604020202020204" pitchFamily="34" charset="0"/>
              <a:buChar char="•"/>
            </a:pPr>
            <a:r>
              <a:rPr lang="en-US" sz="1700" dirty="0"/>
              <a:t>Pre-Extension: Project Information</a:t>
            </a:r>
          </a:p>
          <a:p>
            <a:pPr marL="1657350" lvl="3" indent="-285750">
              <a:lnSpc>
                <a:spcPct val="95000"/>
              </a:lnSpc>
              <a:spcAft>
                <a:spcPts val="600"/>
              </a:spcAft>
              <a:buFont typeface="Arial" panose="020B0604020202020204" pitchFamily="34" charset="0"/>
              <a:buChar char="•"/>
            </a:pPr>
            <a:r>
              <a:rPr lang="en-US" sz="1700" dirty="0"/>
              <a:t>Pre-Extension: Biographical Sketch</a:t>
            </a:r>
          </a:p>
          <a:p>
            <a:pPr marL="1657350" lvl="3" indent="-285750">
              <a:lnSpc>
                <a:spcPct val="95000"/>
              </a:lnSpc>
              <a:spcAft>
                <a:spcPts val="600"/>
              </a:spcAft>
              <a:buFont typeface="Arial" panose="020B0604020202020204" pitchFamily="34" charset="0"/>
              <a:buChar char="•"/>
            </a:pPr>
            <a:r>
              <a:rPr lang="en-US" sz="1700" dirty="0"/>
              <a:t>Post Name Trace Extension: ARS 215</a:t>
            </a:r>
          </a:p>
          <a:p>
            <a:pPr marL="1657350" lvl="3" indent="-285750">
              <a:lnSpc>
                <a:spcPct val="95000"/>
              </a:lnSpc>
              <a:spcAft>
                <a:spcPts val="600"/>
              </a:spcAft>
              <a:buFont typeface="Arial" panose="020B0604020202020204" pitchFamily="34" charset="0"/>
              <a:buChar char="•"/>
            </a:pPr>
            <a:r>
              <a:rPr lang="en-US" sz="1700" dirty="0"/>
              <a:t>Post Name Trace Extension: Memo to Area</a:t>
            </a:r>
          </a:p>
          <a:p>
            <a:pPr>
              <a:lnSpc>
                <a:spcPct val="95000"/>
              </a:lnSpc>
              <a:spcAft>
                <a:spcPts val="600"/>
              </a:spcAft>
            </a:pPr>
            <a:endParaRPr lang="en-US" sz="1700" dirty="0"/>
          </a:p>
          <a:p>
            <a:pPr marL="285750" indent="-285750">
              <a:lnSpc>
                <a:spcPct val="95000"/>
              </a:lnSpc>
              <a:spcAft>
                <a:spcPts val="600"/>
              </a:spcAft>
              <a:buFont typeface="Arial" panose="020B0604020202020204" pitchFamily="34" charset="0"/>
              <a:buChar char="•"/>
            </a:pPr>
            <a:r>
              <a:rPr lang="en-US" sz="1700" dirty="0"/>
              <a:t>All 215s and Memos must be upload back to the Name Trace Ticket for housing. </a:t>
            </a:r>
          </a:p>
          <a:p>
            <a:pPr>
              <a:lnSpc>
                <a:spcPct val="95000"/>
              </a:lnSpc>
              <a:spcAft>
                <a:spcPts val="600"/>
              </a:spcAft>
            </a:pPr>
            <a:r>
              <a:rPr lang="en-US" sz="1700" b="1" dirty="0"/>
              <a:t>	</a:t>
            </a:r>
            <a:r>
              <a:rPr lang="en-US" sz="1700" b="1" dirty="0">
                <a:solidFill>
                  <a:srgbClr val="FF0000"/>
                </a:solidFill>
              </a:rPr>
              <a:t>Please unprotect before uploading to Name Trace Ticket Portal.</a:t>
            </a:r>
          </a:p>
          <a:p>
            <a:pPr marL="285750" indent="-285750">
              <a:lnSpc>
                <a:spcPct val="95000"/>
              </a:lnSpc>
              <a:spcAft>
                <a:spcPts val="600"/>
              </a:spcAft>
              <a:buFont typeface="Arial" panose="020B0604020202020204" pitchFamily="34" charset="0"/>
              <a:buChar char="•"/>
            </a:pPr>
            <a:endParaRPr lang="en-US" sz="1700" dirty="0"/>
          </a:p>
          <a:p>
            <a:pPr marL="285750" indent="-285750">
              <a:lnSpc>
                <a:spcPct val="95000"/>
              </a:lnSpc>
              <a:spcAft>
                <a:spcPts val="600"/>
              </a:spcAft>
              <a:buFont typeface="Arial" panose="020B0604020202020204" pitchFamily="34" charset="0"/>
              <a:buChar char="•"/>
            </a:pPr>
            <a:endParaRPr lang="en-US" sz="1700" dirty="0"/>
          </a:p>
          <a:p>
            <a:pPr marL="285750" indent="-285750">
              <a:lnSpc>
                <a:spcPct val="95000"/>
              </a:lnSpc>
              <a:spcAft>
                <a:spcPts val="600"/>
              </a:spcAft>
              <a:buFont typeface="Arial" panose="020B0604020202020204" pitchFamily="34" charset="0"/>
              <a:buChar char="•"/>
            </a:pPr>
            <a:endParaRPr lang="en-US" sz="1400" dirty="0"/>
          </a:p>
        </p:txBody>
      </p:sp>
    </p:spTree>
    <p:extLst>
      <p:ext uri="{BB962C8B-B14F-4D97-AF65-F5344CB8AC3E}">
        <p14:creationId xmlns:p14="http://schemas.microsoft.com/office/powerpoint/2010/main" val="6043019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1507067" y="1267012"/>
            <a:ext cx="7766936" cy="2783824"/>
          </a:xfrm>
        </p:spPr>
        <p:txBody>
          <a:bodyPr vert="horz" lIns="91440" tIns="45720" rIns="91440" bIns="45720" rtlCol="0" anchor="b">
            <a:normAutofit/>
          </a:bodyPr>
          <a:lstStyle/>
          <a:p>
            <a:pPr algn="r"/>
            <a:r>
              <a:rPr lang="en-US" sz="6600" b="1" dirty="0" err="1">
                <a:solidFill>
                  <a:schemeClr val="accent3">
                    <a:lumMod val="50000"/>
                  </a:schemeClr>
                </a:solidFill>
              </a:rPr>
              <a:t>Nonfed</a:t>
            </a:r>
            <a:r>
              <a:rPr lang="en-US" sz="6600" b="1" dirty="0">
                <a:solidFill>
                  <a:schemeClr val="accent3">
                    <a:lumMod val="50000"/>
                  </a:schemeClr>
                </a:solidFill>
              </a:rPr>
              <a:t> Suitability Ticket</a:t>
            </a:r>
          </a:p>
        </p:txBody>
      </p:sp>
      <p:sp>
        <p:nvSpPr>
          <p:cNvPr id="3" name="Text Placeholder 2">
            <a:extLst>
              <a:ext uri="{FF2B5EF4-FFF2-40B4-BE49-F238E27FC236}">
                <a16:creationId xmlns:a16="http://schemas.microsoft.com/office/drawing/2014/main" id="{A2E339BF-E6D7-DD0E-AF02-6813852EE723}"/>
              </a:ext>
            </a:extLst>
          </p:cNvPr>
          <p:cNvSpPr>
            <a:spLocks noGrp="1"/>
          </p:cNvSpPr>
          <p:nvPr>
            <p:ph type="body" idx="1"/>
          </p:nvPr>
        </p:nvSpPr>
        <p:spPr>
          <a:xfrm>
            <a:off x="1507067" y="4050833"/>
            <a:ext cx="7766936" cy="1096899"/>
          </a:xfrm>
        </p:spPr>
        <p:txBody>
          <a:bodyPr vert="horz" lIns="91440" tIns="45720" rIns="91440" bIns="45720" rtlCol="0" anchor="t">
            <a:normAutofit/>
          </a:bodyPr>
          <a:lstStyle/>
          <a:p>
            <a:pPr algn="r"/>
            <a:r>
              <a:rPr lang="en-US" sz="1800" b="1" dirty="0">
                <a:solidFill>
                  <a:srgbClr val="54A021"/>
                </a:solidFill>
              </a:rPr>
              <a:t>To HRL</a:t>
            </a:r>
          </a:p>
          <a:p>
            <a:pPr algn="r"/>
            <a:r>
              <a:rPr lang="en-US" sz="1800" b="1" dirty="0">
                <a:solidFill>
                  <a:srgbClr val="54A021"/>
                </a:solidFill>
              </a:rPr>
              <a:t>Deborah Melendez</a:t>
            </a:r>
          </a:p>
        </p:txBody>
      </p:sp>
    </p:spTree>
    <p:extLst>
      <p:ext uri="{BB962C8B-B14F-4D97-AF65-F5344CB8AC3E}">
        <p14:creationId xmlns:p14="http://schemas.microsoft.com/office/powerpoint/2010/main" val="23908545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F6FC3-E87F-4EFF-B129-DB3493530B0B}"/>
              </a:ext>
            </a:extLst>
          </p:cNvPr>
          <p:cNvSpPr>
            <a:spLocks noGrp="1"/>
          </p:cNvSpPr>
          <p:nvPr>
            <p:ph type="title"/>
          </p:nvPr>
        </p:nvSpPr>
        <p:spPr/>
        <p:txBody>
          <a:bodyPr/>
          <a:lstStyle/>
          <a:p>
            <a:r>
              <a:rPr lang="en-US" dirty="0"/>
              <a:t>What is the function of PSS?</a:t>
            </a:r>
          </a:p>
        </p:txBody>
      </p:sp>
      <p:sp>
        <p:nvSpPr>
          <p:cNvPr id="3" name="Content Placeholder 2">
            <a:extLst>
              <a:ext uri="{FF2B5EF4-FFF2-40B4-BE49-F238E27FC236}">
                <a16:creationId xmlns:a16="http://schemas.microsoft.com/office/drawing/2014/main" id="{5CAD4C75-757E-4946-ABCE-0359C2E0EECB}"/>
              </a:ext>
            </a:extLst>
          </p:cNvPr>
          <p:cNvSpPr>
            <a:spLocks noGrp="1"/>
          </p:cNvSpPr>
          <p:nvPr>
            <p:ph idx="1"/>
          </p:nvPr>
        </p:nvSpPr>
        <p:spPr/>
        <p:txBody>
          <a:bodyPr/>
          <a:lstStyle/>
          <a:p>
            <a:r>
              <a:rPr lang="en-US" dirty="0">
                <a:solidFill>
                  <a:schemeClr val="tx1"/>
                </a:solidFill>
              </a:rPr>
              <a:t>Responsible for collecting and reviewing all background and security clearance forms for accuracy</a:t>
            </a:r>
          </a:p>
          <a:p>
            <a:r>
              <a:rPr lang="en-US" dirty="0">
                <a:solidFill>
                  <a:schemeClr val="tx1"/>
                </a:solidFill>
              </a:rPr>
              <a:t>Responsible for making determinations regarding an employee’s suitability to occupy a sensitive position and/or eligibility for access to classified national security information.</a:t>
            </a:r>
          </a:p>
          <a:p>
            <a:pPr marL="0" indent="0">
              <a:buNone/>
            </a:pPr>
            <a:endParaRPr lang="en-US" b="0" i="0" u="sng" dirty="0">
              <a:solidFill>
                <a:schemeClr val="tx1"/>
              </a:solidFill>
              <a:effectLst/>
            </a:endParaRPr>
          </a:p>
          <a:p>
            <a:pPr marL="0" indent="0">
              <a:buNone/>
            </a:pPr>
            <a:r>
              <a:rPr lang="en-US" u="sng" dirty="0">
                <a:solidFill>
                  <a:schemeClr val="tx1"/>
                </a:solidFill>
              </a:rPr>
              <a:t>AXON Page - </a:t>
            </a:r>
            <a:r>
              <a:rPr lang="en-US" b="0" i="0" u="sng" dirty="0">
                <a:solidFill>
                  <a:schemeClr val="tx1"/>
                </a:solidFill>
                <a:effectLst/>
              </a:rPr>
              <a:t>Personnel Security and Suitability Program </a:t>
            </a:r>
            <a:r>
              <a:rPr lang="en-US" dirty="0">
                <a:solidFill>
                  <a:schemeClr val="tx1"/>
                </a:solidFill>
              </a:rPr>
              <a:t>	</a:t>
            </a:r>
            <a:r>
              <a:rPr lang="en-US" dirty="0">
                <a:solidFill>
                  <a:schemeClr val="tx1"/>
                </a:solidFill>
                <a:hlinkClick r:id="rId2"/>
              </a:rPr>
              <a:t>https://axon.ars.usda.gov/HRD/Pages/Personnel-Security-and-Suitability-Program.aspx</a:t>
            </a:r>
            <a:endParaRPr lang="en-US" dirty="0">
              <a:solidFill>
                <a:schemeClr val="tx1"/>
              </a:solidFill>
            </a:endParaRPr>
          </a:p>
          <a:p>
            <a:pPr marL="0" indent="0">
              <a:buNone/>
            </a:pPr>
            <a:endParaRPr lang="en-US" dirty="0">
              <a:solidFill>
                <a:schemeClr val="tx1"/>
              </a:solidFill>
            </a:endParaRPr>
          </a:p>
        </p:txBody>
      </p:sp>
    </p:spTree>
    <p:extLst>
      <p:ext uri="{BB962C8B-B14F-4D97-AF65-F5344CB8AC3E}">
        <p14:creationId xmlns:p14="http://schemas.microsoft.com/office/powerpoint/2010/main" val="34797261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D2BC9-C973-4434-B4A8-97362E25DA62}"/>
              </a:ext>
            </a:extLst>
          </p:cNvPr>
          <p:cNvSpPr>
            <a:spLocks noGrp="1"/>
          </p:cNvSpPr>
          <p:nvPr>
            <p:ph type="title"/>
          </p:nvPr>
        </p:nvSpPr>
        <p:spPr/>
        <p:txBody>
          <a:bodyPr/>
          <a:lstStyle/>
          <a:p>
            <a:r>
              <a:rPr lang="en-US" dirty="0"/>
              <a:t>Who is required to have a background investigation?</a:t>
            </a:r>
          </a:p>
        </p:txBody>
      </p:sp>
      <p:sp>
        <p:nvSpPr>
          <p:cNvPr id="3" name="Content Placeholder 2">
            <a:extLst>
              <a:ext uri="{FF2B5EF4-FFF2-40B4-BE49-F238E27FC236}">
                <a16:creationId xmlns:a16="http://schemas.microsoft.com/office/drawing/2014/main" id="{4A6C94AD-0A09-43FF-BB89-95C7998A47E4}"/>
              </a:ext>
            </a:extLst>
          </p:cNvPr>
          <p:cNvSpPr>
            <a:spLocks noGrp="1"/>
          </p:cNvSpPr>
          <p:nvPr>
            <p:ph idx="1"/>
          </p:nvPr>
        </p:nvSpPr>
        <p:spPr/>
        <p:txBody>
          <a:bodyPr/>
          <a:lstStyle/>
          <a:p>
            <a:r>
              <a:rPr lang="en-US" dirty="0"/>
              <a:t>ALL appointments in the Federal Service (to include contractors, volunteers, and foreign nationals) require some level of background investigation, screening, and/or security clearance.</a:t>
            </a:r>
          </a:p>
        </p:txBody>
      </p:sp>
    </p:spTree>
    <p:extLst>
      <p:ext uri="{BB962C8B-B14F-4D97-AF65-F5344CB8AC3E}">
        <p14:creationId xmlns:p14="http://schemas.microsoft.com/office/powerpoint/2010/main" val="2176076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1507067" y="1275890"/>
            <a:ext cx="7766936" cy="2783824"/>
          </a:xfrm>
        </p:spPr>
        <p:txBody>
          <a:bodyPr vert="horz" lIns="91440" tIns="45720" rIns="91440" bIns="45720" rtlCol="0" anchor="b">
            <a:normAutofit/>
          </a:bodyPr>
          <a:lstStyle/>
          <a:p>
            <a:pPr algn="ctr"/>
            <a:r>
              <a:rPr lang="en-US" sz="6600" b="1" dirty="0">
                <a:solidFill>
                  <a:schemeClr val="accent3">
                    <a:lumMod val="50000"/>
                  </a:schemeClr>
                </a:solidFill>
              </a:rPr>
              <a:t>Timeline</a:t>
            </a:r>
          </a:p>
        </p:txBody>
      </p:sp>
    </p:spTree>
    <p:extLst>
      <p:ext uri="{BB962C8B-B14F-4D97-AF65-F5344CB8AC3E}">
        <p14:creationId xmlns:p14="http://schemas.microsoft.com/office/powerpoint/2010/main" val="6210422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1FAE6-73E2-4193-B30A-CD5B86F021F6}"/>
              </a:ext>
            </a:extLst>
          </p:cNvPr>
          <p:cNvSpPr>
            <a:spLocks noGrp="1"/>
          </p:cNvSpPr>
          <p:nvPr>
            <p:ph type="title"/>
          </p:nvPr>
        </p:nvSpPr>
        <p:spPr/>
        <p:txBody>
          <a:bodyPr>
            <a:normAutofit/>
          </a:bodyPr>
          <a:lstStyle/>
          <a:p>
            <a:r>
              <a:rPr lang="en-US"/>
              <a:t>Types of Non-Federal employees and documents required by PSS</a:t>
            </a:r>
            <a:endParaRPr lang="en-US" dirty="0"/>
          </a:p>
        </p:txBody>
      </p:sp>
      <p:graphicFrame>
        <p:nvGraphicFramePr>
          <p:cNvPr id="5" name="Content Placeholder 2">
            <a:extLst>
              <a:ext uri="{FF2B5EF4-FFF2-40B4-BE49-F238E27FC236}">
                <a16:creationId xmlns:a16="http://schemas.microsoft.com/office/drawing/2014/main" id="{BEEFF716-81B6-4CE6-B7A4-6744DEC70E61}"/>
              </a:ext>
            </a:extLst>
          </p:cNvPr>
          <p:cNvGraphicFramePr>
            <a:graphicFrameLocks noGrp="1"/>
          </p:cNvGraphicFramePr>
          <p:nvPr>
            <p:ph idx="1"/>
          </p:nvPr>
        </p:nvGraphicFramePr>
        <p:xfrm>
          <a:off x="681037" y="2336800"/>
          <a:ext cx="10830641" cy="3598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82412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63FB4EF9-0DE8-6613-026B-3AB219675E99}"/>
              </a:ext>
            </a:extLst>
          </p:cNvPr>
          <p:cNvPicPr>
            <a:picLocks noGrp="1" noChangeAspect="1"/>
          </p:cNvPicPr>
          <p:nvPr>
            <p:ph idx="1"/>
          </p:nvPr>
        </p:nvPicPr>
        <p:blipFill>
          <a:blip r:embed="rId2"/>
          <a:stretch>
            <a:fillRect/>
          </a:stretch>
        </p:blipFill>
        <p:spPr>
          <a:xfrm>
            <a:off x="869576" y="1806629"/>
            <a:ext cx="7819596" cy="3881437"/>
          </a:xfrm>
          <a:prstGeom prst="snip2DiagRect">
            <a:avLst/>
          </a:prstGeom>
          <a:solidFill>
            <a:srgbClr val="FFFFFF">
              <a:shade val="85000"/>
            </a:srgbClr>
          </a:solidFill>
          <a:ln w="88900" cap="sq">
            <a:solidFill>
              <a:schemeClr val="accent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Slide Number Placeholder 4">
            <a:extLst>
              <a:ext uri="{FF2B5EF4-FFF2-40B4-BE49-F238E27FC236}">
                <a16:creationId xmlns:a16="http://schemas.microsoft.com/office/drawing/2014/main" id="{0E8C3F9F-1D7C-CD08-2740-BC05921B773A}"/>
              </a:ext>
            </a:extLst>
          </p:cNvPr>
          <p:cNvSpPr>
            <a:spLocks noGrp="1"/>
          </p:cNvSpPr>
          <p:nvPr>
            <p:ph type="sldNum" sz="quarter" idx="12"/>
          </p:nvPr>
        </p:nvSpPr>
        <p:spPr/>
        <p:txBody>
          <a:bodyPr/>
          <a:lstStyle/>
          <a:p>
            <a:fld id="{48F63A3B-78C7-47BE-AE5E-E10140E04643}" type="slidenum">
              <a:rPr lang="en-US" smtClean="0"/>
              <a:pPr/>
              <a:t>51</a:t>
            </a:fld>
            <a:endParaRPr lang="en-US" dirty="0"/>
          </a:p>
        </p:txBody>
      </p:sp>
      <p:sp>
        <p:nvSpPr>
          <p:cNvPr id="9" name="Title 1">
            <a:extLst>
              <a:ext uri="{FF2B5EF4-FFF2-40B4-BE49-F238E27FC236}">
                <a16:creationId xmlns:a16="http://schemas.microsoft.com/office/drawing/2014/main" id="{A3B09D50-2677-1649-48C1-7C4C45F6DD10}"/>
              </a:ext>
            </a:extLst>
          </p:cNvPr>
          <p:cNvSpPr>
            <a:spLocks noGrp="1"/>
          </p:cNvSpPr>
          <p:nvPr>
            <p:ph type="title"/>
          </p:nvPr>
        </p:nvSpPr>
        <p:spPr>
          <a:xfrm>
            <a:off x="677334" y="609600"/>
            <a:ext cx="9066434" cy="1320800"/>
          </a:xfrm>
        </p:spPr>
        <p:txBody>
          <a:bodyPr>
            <a:normAutofit fontScale="90000"/>
          </a:bodyPr>
          <a:lstStyle/>
          <a:p>
            <a:r>
              <a:rPr lang="en-US" b="1" dirty="0"/>
              <a:t>New Changes </a:t>
            </a:r>
            <a:br>
              <a:rPr lang="en-US" dirty="0"/>
            </a:br>
            <a:r>
              <a:rPr lang="en-US" sz="3100" dirty="0"/>
              <a:t>Foreign Nationals Less then 3 years in United States</a:t>
            </a:r>
          </a:p>
        </p:txBody>
      </p:sp>
      <p:sp>
        <p:nvSpPr>
          <p:cNvPr id="10" name="TextBox 9">
            <a:extLst>
              <a:ext uri="{FF2B5EF4-FFF2-40B4-BE49-F238E27FC236}">
                <a16:creationId xmlns:a16="http://schemas.microsoft.com/office/drawing/2014/main" id="{B17378CA-C274-3D6A-F991-40E54B793758}"/>
              </a:ext>
            </a:extLst>
          </p:cNvPr>
          <p:cNvSpPr txBox="1"/>
          <p:nvPr/>
        </p:nvSpPr>
        <p:spPr>
          <a:xfrm>
            <a:off x="677334" y="5898838"/>
            <a:ext cx="8011838" cy="646331"/>
          </a:xfrm>
          <a:prstGeom prst="rect">
            <a:avLst/>
          </a:prstGeom>
          <a:solidFill>
            <a:schemeClr val="accent2"/>
          </a:solidFill>
        </p:spPr>
        <p:txBody>
          <a:bodyPr wrap="square" rtlCol="0">
            <a:spAutoFit/>
          </a:bodyPr>
          <a:lstStyle/>
          <a:p>
            <a:r>
              <a:rPr lang="en-US" dirty="0">
                <a:solidFill>
                  <a:schemeClr val="bg1"/>
                </a:solidFill>
              </a:rPr>
              <a:t>Refer to email sent out 05/03/2023 by </a:t>
            </a:r>
            <a:r>
              <a:rPr lang="en-US" sz="1800" dirty="0">
                <a:solidFill>
                  <a:schemeClr val="bg1"/>
                </a:solidFill>
                <a:effectLst/>
                <a:latin typeface="Calibri" panose="020F0502020204030204" pitchFamily="34" charset="0"/>
                <a:ea typeface="Calibri" panose="020F0502020204030204" pitchFamily="34" charset="0"/>
              </a:rPr>
              <a:t>DAAFM-</a:t>
            </a:r>
            <a:r>
              <a:rPr lang="en-US" sz="1800" dirty="0" err="1">
                <a:solidFill>
                  <a:schemeClr val="bg1"/>
                </a:solidFill>
                <a:effectLst/>
                <a:latin typeface="Calibri" panose="020F0502020204030204" pitchFamily="34" charset="0"/>
                <a:ea typeface="Calibri" panose="020F0502020204030204" pitchFamily="34" charset="0"/>
              </a:rPr>
              <a:t>AFM.Communications</a:t>
            </a:r>
            <a:r>
              <a:rPr lang="en-US" sz="1800" dirty="0">
                <a:solidFill>
                  <a:schemeClr val="bg1"/>
                </a:solidFill>
                <a:effectLst/>
                <a:latin typeface="Calibri" panose="020F0502020204030204" pitchFamily="34" charset="0"/>
                <a:ea typeface="Calibri" panose="020F0502020204030204" pitchFamily="34" charset="0"/>
              </a:rPr>
              <a:t> </a:t>
            </a:r>
            <a:r>
              <a:rPr lang="en-US" sz="1800" u="sng" dirty="0">
                <a:solidFill>
                  <a:schemeClr val="bg1"/>
                </a:solidFill>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DAAF-AFM.Communications@usda.gov</a:t>
            </a:r>
            <a:r>
              <a:rPr lang="en-US" sz="1800" dirty="0">
                <a:solidFill>
                  <a:schemeClr val="bg1"/>
                </a:solidFill>
                <a:effectLst/>
                <a:latin typeface="Calibri" panose="020F0502020204030204" pitchFamily="34" charset="0"/>
                <a:ea typeface="Calibri" panose="020F0502020204030204" pitchFamily="34" charset="0"/>
              </a:rPr>
              <a:t>  </a:t>
            </a:r>
            <a:endParaRPr lang="en-US" dirty="0">
              <a:solidFill>
                <a:schemeClr val="bg1"/>
              </a:solidFill>
            </a:endParaRPr>
          </a:p>
        </p:txBody>
      </p:sp>
    </p:spTree>
    <p:extLst>
      <p:ext uri="{BB962C8B-B14F-4D97-AF65-F5344CB8AC3E}">
        <p14:creationId xmlns:p14="http://schemas.microsoft.com/office/powerpoint/2010/main" val="38789284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6485CBD-EEE9-79C9-A7BC-9C3A8563B804}"/>
              </a:ext>
            </a:extLst>
          </p:cNvPr>
          <p:cNvSpPr>
            <a:spLocks noGrp="1"/>
          </p:cNvSpPr>
          <p:nvPr>
            <p:ph type="sldNum" sz="quarter" idx="12"/>
          </p:nvPr>
        </p:nvSpPr>
        <p:spPr/>
        <p:txBody>
          <a:bodyPr/>
          <a:lstStyle/>
          <a:p>
            <a:fld id="{48F63A3B-78C7-47BE-AE5E-E10140E04643}" type="slidenum">
              <a:rPr lang="en-US" smtClean="0"/>
              <a:pPr/>
              <a:t>52</a:t>
            </a:fld>
            <a:endParaRPr lang="en-US" dirty="0"/>
          </a:p>
        </p:txBody>
      </p:sp>
      <p:pic>
        <p:nvPicPr>
          <p:cNvPr id="7" name="Picture 6">
            <a:extLst>
              <a:ext uri="{FF2B5EF4-FFF2-40B4-BE49-F238E27FC236}">
                <a16:creationId xmlns:a16="http://schemas.microsoft.com/office/drawing/2014/main" id="{CB585CED-3E19-E7B4-FCD5-5FD805A9242F}"/>
              </a:ext>
            </a:extLst>
          </p:cNvPr>
          <p:cNvPicPr>
            <a:picLocks noChangeAspect="1"/>
          </p:cNvPicPr>
          <p:nvPr/>
        </p:nvPicPr>
        <p:blipFill>
          <a:blip r:embed="rId2"/>
          <a:stretch>
            <a:fillRect/>
          </a:stretch>
        </p:blipFill>
        <p:spPr>
          <a:xfrm>
            <a:off x="2066003" y="2123785"/>
            <a:ext cx="2667000" cy="523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6FE79F37-634B-F3CA-3DDF-C6DBE2C067DA}"/>
              </a:ext>
            </a:extLst>
          </p:cNvPr>
          <p:cNvPicPr>
            <a:picLocks noChangeAspect="1"/>
          </p:cNvPicPr>
          <p:nvPr/>
        </p:nvPicPr>
        <p:blipFill rotWithShape="1">
          <a:blip r:embed="rId3"/>
          <a:srcRect l="-1" t="1798" r="33919" b="2"/>
          <a:stretch/>
        </p:blipFill>
        <p:spPr>
          <a:xfrm>
            <a:off x="2051276" y="2927712"/>
            <a:ext cx="2681727" cy="5238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a:extLst>
              <a:ext uri="{FF2B5EF4-FFF2-40B4-BE49-F238E27FC236}">
                <a16:creationId xmlns:a16="http://schemas.microsoft.com/office/drawing/2014/main" id="{05180528-06A5-59B9-204C-AF05DB7E25E8}"/>
              </a:ext>
            </a:extLst>
          </p:cNvPr>
          <p:cNvPicPr>
            <a:picLocks noChangeAspect="1"/>
          </p:cNvPicPr>
          <p:nvPr/>
        </p:nvPicPr>
        <p:blipFill rotWithShape="1">
          <a:blip r:embed="rId4"/>
          <a:srcRect r="18167"/>
          <a:stretch/>
        </p:blipFill>
        <p:spPr>
          <a:xfrm>
            <a:off x="2051276" y="3819526"/>
            <a:ext cx="2681727" cy="5525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a:extLst>
              <a:ext uri="{FF2B5EF4-FFF2-40B4-BE49-F238E27FC236}">
                <a16:creationId xmlns:a16="http://schemas.microsoft.com/office/drawing/2014/main" id="{32CDC974-AF4F-8F5D-3F14-1C99DEAA3041}"/>
              </a:ext>
            </a:extLst>
          </p:cNvPr>
          <p:cNvSpPr>
            <a:spLocks noGrp="1"/>
          </p:cNvSpPr>
          <p:nvPr>
            <p:ph type="title"/>
          </p:nvPr>
        </p:nvSpPr>
        <p:spPr>
          <a:xfrm>
            <a:off x="677334" y="609600"/>
            <a:ext cx="8596668" cy="1320800"/>
          </a:xfrm>
        </p:spPr>
        <p:txBody>
          <a:bodyPr/>
          <a:lstStyle/>
          <a:p>
            <a:r>
              <a:rPr lang="en-US" dirty="0"/>
              <a:t>Non-Federal Employee Suitability ticket information</a:t>
            </a:r>
          </a:p>
        </p:txBody>
      </p:sp>
      <p:sp>
        <p:nvSpPr>
          <p:cNvPr id="3" name="Title 1">
            <a:extLst>
              <a:ext uri="{FF2B5EF4-FFF2-40B4-BE49-F238E27FC236}">
                <a16:creationId xmlns:a16="http://schemas.microsoft.com/office/drawing/2014/main" id="{ACF485BE-2748-88A7-F745-BE82D2F985E6}"/>
              </a:ext>
            </a:extLst>
          </p:cNvPr>
          <p:cNvSpPr txBox="1">
            <a:spLocks/>
          </p:cNvSpPr>
          <p:nvPr/>
        </p:nvSpPr>
        <p:spPr>
          <a:xfrm>
            <a:off x="682254" y="4763739"/>
            <a:ext cx="8596668" cy="92046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a:t>On Name trace ticket link to suitability</a:t>
            </a:r>
          </a:p>
        </p:txBody>
      </p:sp>
      <p:pic>
        <p:nvPicPr>
          <p:cNvPr id="6" name="Picture 5">
            <a:extLst>
              <a:ext uri="{FF2B5EF4-FFF2-40B4-BE49-F238E27FC236}">
                <a16:creationId xmlns:a16="http://schemas.microsoft.com/office/drawing/2014/main" id="{9260FB00-6A2A-B2FA-9B21-DF5C3106C75D}"/>
              </a:ext>
            </a:extLst>
          </p:cNvPr>
          <p:cNvPicPr>
            <a:picLocks noChangeAspect="1"/>
          </p:cNvPicPr>
          <p:nvPr/>
        </p:nvPicPr>
        <p:blipFill rotWithShape="1">
          <a:blip r:embed="rId5"/>
          <a:srcRect r="16466" b="-5454"/>
          <a:stretch/>
        </p:blipFill>
        <p:spPr>
          <a:xfrm>
            <a:off x="2051276" y="5261418"/>
            <a:ext cx="2681727" cy="5525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060824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4975F-B546-4AE3-805A-CB18147DB5BF}"/>
              </a:ext>
            </a:extLst>
          </p:cNvPr>
          <p:cNvSpPr>
            <a:spLocks noGrp="1"/>
          </p:cNvSpPr>
          <p:nvPr>
            <p:ph type="title"/>
          </p:nvPr>
        </p:nvSpPr>
        <p:spPr>
          <a:xfrm>
            <a:off x="421284" y="395840"/>
            <a:ext cx="5674715" cy="1080938"/>
          </a:xfrm>
        </p:spPr>
        <p:txBody>
          <a:bodyPr>
            <a:normAutofit/>
          </a:bodyPr>
          <a:lstStyle/>
          <a:p>
            <a:r>
              <a:rPr lang="en-US" sz="2400" dirty="0"/>
              <a:t>PII Form – </a:t>
            </a:r>
            <a:r>
              <a:rPr lang="en-US" sz="2400" b="1" dirty="0"/>
              <a:t>Must be entirely filled out</a:t>
            </a:r>
          </a:p>
        </p:txBody>
      </p:sp>
      <p:sp>
        <p:nvSpPr>
          <p:cNvPr id="7" name="Content Placeholder 6">
            <a:extLst>
              <a:ext uri="{FF2B5EF4-FFF2-40B4-BE49-F238E27FC236}">
                <a16:creationId xmlns:a16="http://schemas.microsoft.com/office/drawing/2014/main" id="{667F6C60-6FB1-44A5-B3C1-F0317018B424}"/>
              </a:ext>
            </a:extLst>
          </p:cNvPr>
          <p:cNvSpPr>
            <a:spLocks noGrp="1"/>
          </p:cNvSpPr>
          <p:nvPr>
            <p:ph idx="1"/>
          </p:nvPr>
        </p:nvSpPr>
        <p:spPr>
          <a:xfrm>
            <a:off x="421284" y="1080170"/>
            <a:ext cx="5674715" cy="5595054"/>
          </a:xfrm>
        </p:spPr>
        <p:txBody>
          <a:bodyPr>
            <a:noAutofit/>
          </a:bodyPr>
          <a:lstStyle/>
          <a:p>
            <a:r>
              <a:rPr lang="en-US" sz="900" dirty="0"/>
              <a:t>Name: Enter applicant’s </a:t>
            </a:r>
            <a:r>
              <a:rPr lang="en-US" sz="900" u="sng" dirty="0"/>
              <a:t>COMPLETE</a:t>
            </a:r>
            <a:r>
              <a:rPr lang="en-US" sz="900" dirty="0"/>
              <a:t> name – Last, First, Middle</a:t>
            </a:r>
          </a:p>
          <a:p>
            <a:r>
              <a:rPr lang="en-US" sz="900" dirty="0"/>
              <a:t>Date of Birth: (mm/dd/</a:t>
            </a:r>
            <a:r>
              <a:rPr lang="en-US" sz="900" dirty="0" err="1"/>
              <a:t>yyyy</a:t>
            </a:r>
            <a:r>
              <a:rPr lang="en-US" sz="900" dirty="0"/>
              <a:t>)</a:t>
            </a:r>
          </a:p>
          <a:p>
            <a:r>
              <a:rPr lang="en-US" sz="900" dirty="0"/>
              <a:t>Place of Birth: City/State (If outside U.S., enter City/Country)</a:t>
            </a:r>
          </a:p>
          <a:p>
            <a:r>
              <a:rPr lang="en-US" sz="900" dirty="0"/>
              <a:t>Gender: Indicate gender at birth</a:t>
            </a:r>
          </a:p>
          <a:p>
            <a:r>
              <a:rPr lang="en-US" sz="900" dirty="0"/>
              <a:t>SSN: If no SSN, leave blank</a:t>
            </a:r>
          </a:p>
          <a:p>
            <a:r>
              <a:rPr lang="en-US" sz="900" dirty="0"/>
              <a:t>Country of Citizenship: Provide ALL countries of citizenship</a:t>
            </a:r>
          </a:p>
          <a:p>
            <a:r>
              <a:rPr lang="en-US" sz="900" dirty="0"/>
              <a:t>Home Address:</a:t>
            </a:r>
          </a:p>
          <a:p>
            <a:r>
              <a:rPr lang="en-US" sz="900" dirty="0"/>
              <a:t>Phone Number:</a:t>
            </a:r>
          </a:p>
          <a:p>
            <a:r>
              <a:rPr lang="en-US" sz="900" dirty="0"/>
              <a:t>E-Mail Address: Business e-mail address preferred</a:t>
            </a:r>
          </a:p>
          <a:p>
            <a:r>
              <a:rPr lang="en-US" sz="900" dirty="0"/>
              <a:t>Type of Investigation:</a:t>
            </a:r>
          </a:p>
          <a:p>
            <a:r>
              <a:rPr lang="en-US" sz="900" dirty="0"/>
              <a:t>Position Title:</a:t>
            </a:r>
          </a:p>
          <a:p>
            <a:r>
              <a:rPr lang="en-US" sz="900" dirty="0"/>
              <a:t>Length of Appointment: (NTE Date)</a:t>
            </a:r>
          </a:p>
          <a:p>
            <a:r>
              <a:rPr lang="en-US" sz="900" dirty="0"/>
              <a:t>Company/Organization Name/</a:t>
            </a:r>
            <a:r>
              <a:rPr lang="en-US" sz="900" b="1" dirty="0"/>
              <a:t>Contract Number/Expiration Date</a:t>
            </a:r>
            <a:r>
              <a:rPr lang="en-US" sz="900" dirty="0"/>
              <a:t>:</a:t>
            </a:r>
          </a:p>
          <a:p>
            <a:r>
              <a:rPr lang="en-US" sz="900" dirty="0"/>
              <a:t>REE Area/Location/Duty Station: City/State</a:t>
            </a:r>
          </a:p>
          <a:p>
            <a:r>
              <a:rPr lang="en-US" sz="900" dirty="0"/>
              <a:t>REE POC: Name, Title, Address and Telephone Number</a:t>
            </a:r>
          </a:p>
          <a:p>
            <a:r>
              <a:rPr lang="en-US" sz="900" dirty="0"/>
              <a:t>Sponsor Name, Address and Telephone Number: </a:t>
            </a:r>
          </a:p>
          <a:p>
            <a:pPr lvl="1"/>
            <a:r>
              <a:rPr lang="en-US" sz="900" dirty="0"/>
              <a:t>Deborah Melendez, 1815 N. University St., Peoria, IL 61604</a:t>
            </a:r>
          </a:p>
          <a:p>
            <a:r>
              <a:rPr lang="en-US" sz="900" dirty="0"/>
              <a:t>Name(s) of Individuals to receive Finger Print Results: (AO and/or HRL)</a:t>
            </a:r>
          </a:p>
          <a:p>
            <a:r>
              <a:rPr lang="en-US" sz="900" dirty="0"/>
              <a:t>PO Number/Treasury Account Number: Used for billing investigation products with OPM</a:t>
            </a:r>
          </a:p>
          <a:p>
            <a:r>
              <a:rPr lang="en-US" sz="900" dirty="0"/>
              <a:t>Contract Organization code: EXAMPLE 50-5090-15-10</a:t>
            </a:r>
          </a:p>
          <a:p>
            <a:r>
              <a:rPr lang="en-US" sz="900" dirty="0"/>
              <a:t>https://axon.ars.usda.gov/AFM/Documents/2021-4-5%20Updated%20Personal%20Identifiable%20Information%20(PII)%20Form.pdf#search=pii%20form</a:t>
            </a:r>
          </a:p>
        </p:txBody>
      </p:sp>
      <p:pic>
        <p:nvPicPr>
          <p:cNvPr id="5" name="Picture 4" descr="Table&#10;&#10;Description automatically generated">
            <a:extLst>
              <a:ext uri="{FF2B5EF4-FFF2-40B4-BE49-F238E27FC236}">
                <a16:creationId xmlns:a16="http://schemas.microsoft.com/office/drawing/2014/main" id="{1F3CB9BB-429B-C6CE-BD79-B6804554A78F}"/>
              </a:ext>
            </a:extLst>
          </p:cNvPr>
          <p:cNvPicPr>
            <a:picLocks noChangeAspect="1"/>
          </p:cNvPicPr>
          <p:nvPr/>
        </p:nvPicPr>
        <p:blipFill>
          <a:blip r:embed="rId3"/>
          <a:stretch>
            <a:fillRect/>
          </a:stretch>
        </p:blipFill>
        <p:spPr>
          <a:xfrm>
            <a:off x="6312023" y="97654"/>
            <a:ext cx="5083341" cy="6578441"/>
          </a:xfrm>
          <a:prstGeom prst="rect">
            <a:avLst/>
          </a:prstGeom>
        </p:spPr>
      </p:pic>
    </p:spTree>
    <p:extLst>
      <p:ext uri="{BB962C8B-B14F-4D97-AF65-F5344CB8AC3E}">
        <p14:creationId xmlns:p14="http://schemas.microsoft.com/office/powerpoint/2010/main" val="2265458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73AB1-CFA6-412E-A37F-AC8EEFF4D9E9}"/>
              </a:ext>
            </a:extLst>
          </p:cNvPr>
          <p:cNvSpPr>
            <a:spLocks noGrp="1"/>
          </p:cNvSpPr>
          <p:nvPr>
            <p:ph type="title"/>
          </p:nvPr>
        </p:nvSpPr>
        <p:spPr/>
        <p:txBody>
          <a:bodyPr>
            <a:normAutofit/>
          </a:bodyPr>
          <a:lstStyle/>
          <a:p>
            <a:r>
              <a:rPr lang="en-US" dirty="0"/>
              <a:t>OF-306 Must be entirely filled out</a:t>
            </a:r>
          </a:p>
        </p:txBody>
      </p:sp>
      <p:sp>
        <p:nvSpPr>
          <p:cNvPr id="16" name="Content Placeholder 8">
            <a:extLst>
              <a:ext uri="{FF2B5EF4-FFF2-40B4-BE49-F238E27FC236}">
                <a16:creationId xmlns:a16="http://schemas.microsoft.com/office/drawing/2014/main" id="{63B4E550-F88E-492E-8153-E098AC03C733}"/>
              </a:ext>
            </a:extLst>
          </p:cNvPr>
          <p:cNvSpPr>
            <a:spLocks noGrp="1"/>
          </p:cNvSpPr>
          <p:nvPr>
            <p:ph idx="1"/>
          </p:nvPr>
        </p:nvSpPr>
        <p:spPr>
          <a:xfrm>
            <a:off x="289429" y="2053388"/>
            <a:ext cx="5806571" cy="4347411"/>
          </a:xfrm>
        </p:spPr>
        <p:txBody>
          <a:bodyPr>
            <a:normAutofit fontScale="70000" lnSpcReduction="20000"/>
          </a:bodyPr>
          <a:lstStyle/>
          <a:p>
            <a:r>
              <a:rPr lang="en-US" sz="2000" dirty="0"/>
              <a:t>Must be completely filled out by the applicant.</a:t>
            </a:r>
          </a:p>
          <a:p>
            <a:r>
              <a:rPr lang="en-US" sz="2000" dirty="0"/>
              <a:t>Can be filled out by hand (black or blue ink) or by computer. It CANNOT be both.</a:t>
            </a:r>
          </a:p>
          <a:p>
            <a:r>
              <a:rPr lang="en-US" sz="2000" dirty="0"/>
              <a:t>Question 1 – Must include ENTIRE name: First, Middle, Last, Suffix (if applicable). IF “No Middle Name” MUST indicate “NMN”.</a:t>
            </a:r>
          </a:p>
          <a:p>
            <a:r>
              <a:rPr lang="en-US" sz="2000" dirty="0"/>
              <a:t>Question 3b – If ‘no’ is check marked, then a country needs to be listed next to the diamond.</a:t>
            </a:r>
          </a:p>
          <a:p>
            <a:r>
              <a:rPr lang="en-US" sz="2000" dirty="0"/>
              <a:t>Question 7a – If a male answers this question “yes” and does not answer Question 7b “yes”, an explanation must be given in block 16.</a:t>
            </a:r>
          </a:p>
          <a:p>
            <a:r>
              <a:rPr lang="en-US" sz="2000" dirty="0"/>
              <a:t>Question 8 - Needs to be checked either ‘yes’ or ‘no’.</a:t>
            </a:r>
          </a:p>
          <a:p>
            <a:r>
              <a:rPr lang="en-US" sz="2000" dirty="0"/>
              <a:t>Questions 9-15 – If answer is “yes”, an explanation must be given in block 16.</a:t>
            </a:r>
          </a:p>
          <a:p>
            <a:r>
              <a:rPr lang="en-US" sz="2000" dirty="0"/>
              <a:t>Question 16 – please identify the question it was referring to. </a:t>
            </a:r>
          </a:p>
          <a:p>
            <a:r>
              <a:rPr lang="en-US" sz="2000" dirty="0"/>
              <a:t>Applicant MUST sign and date on line 17a.</a:t>
            </a:r>
          </a:p>
          <a:p>
            <a:r>
              <a:rPr lang="en-US" sz="2000" dirty="0">
                <a:solidFill>
                  <a:srgbClr val="FF0000"/>
                </a:solidFill>
              </a:rPr>
              <a:t>Date MUST be MM/DD/YYYY format. </a:t>
            </a:r>
          </a:p>
          <a:p>
            <a:endParaRPr lang="en-US" sz="2000" dirty="0"/>
          </a:p>
        </p:txBody>
      </p:sp>
      <p:pic>
        <p:nvPicPr>
          <p:cNvPr id="6" name="Picture 5" descr="Table&#10;&#10;Description automatically generated">
            <a:extLst>
              <a:ext uri="{FF2B5EF4-FFF2-40B4-BE49-F238E27FC236}">
                <a16:creationId xmlns:a16="http://schemas.microsoft.com/office/drawing/2014/main" id="{4CE2CFB2-CA8E-2315-59A6-06146C307B32}"/>
              </a:ext>
            </a:extLst>
          </p:cNvPr>
          <p:cNvPicPr>
            <a:picLocks noChangeAspect="1"/>
          </p:cNvPicPr>
          <p:nvPr/>
        </p:nvPicPr>
        <p:blipFill>
          <a:blip r:embed="rId2"/>
          <a:stretch>
            <a:fillRect/>
          </a:stretch>
        </p:blipFill>
        <p:spPr>
          <a:xfrm>
            <a:off x="6008915" y="1883229"/>
            <a:ext cx="3063212" cy="3964156"/>
          </a:xfrm>
          <a:prstGeom prst="rect">
            <a:avLst/>
          </a:prstGeom>
        </p:spPr>
      </p:pic>
      <p:pic>
        <p:nvPicPr>
          <p:cNvPr id="8" name="Picture 7" descr="Text&#10;&#10;Description automatically generated">
            <a:extLst>
              <a:ext uri="{FF2B5EF4-FFF2-40B4-BE49-F238E27FC236}">
                <a16:creationId xmlns:a16="http://schemas.microsoft.com/office/drawing/2014/main" id="{0EFCAB2C-8B01-25A9-B349-6BD04FF460D5}"/>
              </a:ext>
            </a:extLst>
          </p:cNvPr>
          <p:cNvPicPr>
            <a:picLocks noChangeAspect="1"/>
          </p:cNvPicPr>
          <p:nvPr/>
        </p:nvPicPr>
        <p:blipFill>
          <a:blip r:embed="rId3"/>
          <a:stretch>
            <a:fillRect/>
          </a:stretch>
        </p:blipFill>
        <p:spPr>
          <a:xfrm>
            <a:off x="9065403" y="1891712"/>
            <a:ext cx="3063212" cy="3964156"/>
          </a:xfrm>
          <a:prstGeom prst="rect">
            <a:avLst/>
          </a:prstGeom>
        </p:spPr>
      </p:pic>
      <p:sp>
        <p:nvSpPr>
          <p:cNvPr id="4" name="TextBox 3">
            <a:extLst>
              <a:ext uri="{FF2B5EF4-FFF2-40B4-BE49-F238E27FC236}">
                <a16:creationId xmlns:a16="http://schemas.microsoft.com/office/drawing/2014/main" id="{BD015FF5-3C58-0E76-D1B8-80CA2C33138F}"/>
              </a:ext>
            </a:extLst>
          </p:cNvPr>
          <p:cNvSpPr txBox="1"/>
          <p:nvPr/>
        </p:nvSpPr>
        <p:spPr>
          <a:xfrm>
            <a:off x="537100" y="1561068"/>
            <a:ext cx="6098958" cy="646331"/>
          </a:xfrm>
          <a:prstGeom prst="rect">
            <a:avLst/>
          </a:prstGeom>
          <a:noFill/>
        </p:spPr>
        <p:txBody>
          <a:bodyPr wrap="square">
            <a:spAutoFit/>
          </a:bodyPr>
          <a:lstStyle/>
          <a:p>
            <a:r>
              <a:rPr lang="en-US" dirty="0">
                <a:hlinkClick r:id="rId4"/>
              </a:rPr>
              <a:t>https://www.opm.gov/forms/pdf_fill/of0306.pdf</a:t>
            </a:r>
            <a:endParaRPr lang="en-US" dirty="0"/>
          </a:p>
          <a:p>
            <a:endParaRPr lang="en-US" dirty="0"/>
          </a:p>
        </p:txBody>
      </p:sp>
    </p:spTree>
    <p:extLst>
      <p:ext uri="{BB962C8B-B14F-4D97-AF65-F5344CB8AC3E}">
        <p14:creationId xmlns:p14="http://schemas.microsoft.com/office/powerpoint/2010/main" val="24410591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F68B5BA-D8E1-4AA6-B4A4-4B8B4C2A714C}"/>
              </a:ext>
            </a:extLst>
          </p:cNvPr>
          <p:cNvSpPr>
            <a:spLocks noGrp="1"/>
          </p:cNvSpPr>
          <p:nvPr>
            <p:ph type="title"/>
          </p:nvPr>
        </p:nvSpPr>
        <p:spPr>
          <a:xfrm>
            <a:off x="677334" y="609600"/>
            <a:ext cx="3843375" cy="5175624"/>
          </a:xfrm>
        </p:spPr>
        <p:txBody>
          <a:bodyPr anchor="ctr">
            <a:normAutofit/>
          </a:bodyPr>
          <a:lstStyle/>
          <a:p>
            <a:r>
              <a:rPr lang="en-US" dirty="0">
                <a:solidFill>
                  <a:schemeClr val="tx1">
                    <a:lumMod val="85000"/>
                    <a:lumOff val="15000"/>
                  </a:schemeClr>
                </a:solidFill>
              </a:rPr>
              <a:t>How to create a ticket for suitability – Non-Federal</a:t>
            </a:r>
          </a:p>
        </p:txBody>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2032D6E4-B6D1-4C01-AFA5-3E3F4D275451}"/>
              </a:ext>
            </a:extLst>
          </p:cNvPr>
          <p:cNvSpPr>
            <a:spLocks noGrp="1"/>
          </p:cNvSpPr>
          <p:nvPr>
            <p:ph idx="1"/>
          </p:nvPr>
        </p:nvSpPr>
        <p:spPr>
          <a:xfrm>
            <a:off x="6116084" y="609601"/>
            <a:ext cx="5511296" cy="5175624"/>
          </a:xfrm>
        </p:spPr>
        <p:txBody>
          <a:bodyPr anchor="ctr">
            <a:normAutofit/>
          </a:bodyPr>
          <a:lstStyle/>
          <a:p>
            <a:pPr marL="0" indent="0">
              <a:lnSpc>
                <a:spcPct val="90000"/>
              </a:lnSpc>
              <a:buNone/>
            </a:pPr>
            <a:r>
              <a:rPr lang="en-US" dirty="0">
                <a:solidFill>
                  <a:srgbClr val="FFFFFF"/>
                </a:solidFill>
              </a:rPr>
              <a:t>AO/PSA initiates a Suitability New Non-Federal ticket in the portal when an agreement is signed or a contractor is identified.</a:t>
            </a:r>
          </a:p>
          <a:p>
            <a:pPr>
              <a:lnSpc>
                <a:spcPct val="90000"/>
              </a:lnSpc>
            </a:pPr>
            <a:r>
              <a:rPr lang="en-US" dirty="0">
                <a:solidFill>
                  <a:srgbClr val="FFFFFF"/>
                </a:solidFill>
              </a:rPr>
              <a:t>Select “Human Resources Request”</a:t>
            </a:r>
          </a:p>
          <a:p>
            <a:pPr>
              <a:lnSpc>
                <a:spcPct val="90000"/>
              </a:lnSpc>
            </a:pPr>
            <a:r>
              <a:rPr lang="en-US" dirty="0">
                <a:solidFill>
                  <a:srgbClr val="FFFFFF"/>
                </a:solidFill>
              </a:rPr>
              <a:t>Select “Suitability New Non-Federal”</a:t>
            </a:r>
          </a:p>
          <a:p>
            <a:pPr>
              <a:lnSpc>
                <a:spcPct val="90000"/>
              </a:lnSpc>
            </a:pPr>
            <a:r>
              <a:rPr lang="en-US" dirty="0">
                <a:solidFill>
                  <a:srgbClr val="FFFFFF"/>
                </a:solidFill>
              </a:rPr>
              <a:t>Complete the “Request Detail” section information</a:t>
            </a:r>
          </a:p>
          <a:p>
            <a:pPr lvl="1">
              <a:lnSpc>
                <a:spcPct val="90000"/>
              </a:lnSpc>
            </a:pPr>
            <a:r>
              <a:rPr lang="en-US" dirty="0">
                <a:solidFill>
                  <a:srgbClr val="FFFFFF"/>
                </a:solidFill>
              </a:rPr>
              <a:t>The Location Staff’s name always goes into the “Requester Name” field.</a:t>
            </a:r>
          </a:p>
          <a:p>
            <a:pPr lvl="1">
              <a:lnSpc>
                <a:spcPct val="90000"/>
              </a:lnSpc>
            </a:pPr>
            <a:r>
              <a:rPr lang="en-US" dirty="0">
                <a:solidFill>
                  <a:srgbClr val="FFFFFF"/>
                </a:solidFill>
              </a:rPr>
              <a:t>When appropriate, enter the “Related Ticket” number for the FV ticket.</a:t>
            </a:r>
          </a:p>
          <a:p>
            <a:pPr lvl="1">
              <a:lnSpc>
                <a:spcPct val="90000"/>
              </a:lnSpc>
            </a:pPr>
            <a:r>
              <a:rPr lang="en-US" dirty="0">
                <a:solidFill>
                  <a:srgbClr val="FFFFFF"/>
                </a:solidFill>
              </a:rPr>
              <a:t>“Status” data is not needed.</a:t>
            </a:r>
          </a:p>
          <a:p>
            <a:pPr lvl="1">
              <a:lnSpc>
                <a:spcPct val="90000"/>
              </a:lnSpc>
            </a:pPr>
            <a:r>
              <a:rPr lang="en-US" dirty="0">
                <a:solidFill>
                  <a:srgbClr val="FFFFFF"/>
                </a:solidFill>
              </a:rPr>
              <a:t>Fill in the “Related AO” using the magnifying glass search capability, even if the AO is the Requestor.</a:t>
            </a:r>
          </a:p>
          <a:p>
            <a:pPr marL="457200" lvl="1" indent="0">
              <a:lnSpc>
                <a:spcPct val="90000"/>
              </a:lnSpc>
              <a:buNone/>
            </a:pPr>
            <a:r>
              <a:rPr lang="en-US" dirty="0">
                <a:solidFill>
                  <a:srgbClr val="FFFFFF"/>
                </a:solidFill>
              </a:rPr>
              <a:t>**NOTE** PSS uses this field when e-mailing notifications.</a:t>
            </a:r>
          </a:p>
        </p:txBody>
      </p:sp>
    </p:spTree>
    <p:extLst>
      <p:ext uri="{BB962C8B-B14F-4D97-AF65-F5344CB8AC3E}">
        <p14:creationId xmlns:p14="http://schemas.microsoft.com/office/powerpoint/2010/main" val="2059837667"/>
      </p:ext>
    </p:extLst>
  </p:cSld>
  <p:clrMapOvr>
    <a:overrideClrMapping bg1="dk1" tx1="lt1" bg2="dk2" tx2="lt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E160338C-2975-4E22-BF1A-D39EEAF106D9}"/>
              </a:ext>
            </a:extLst>
          </p:cNvPr>
          <p:cNvSpPr>
            <a:spLocks noGrp="1"/>
          </p:cNvSpPr>
          <p:nvPr>
            <p:ph idx="1"/>
          </p:nvPr>
        </p:nvSpPr>
        <p:spPr>
          <a:xfrm>
            <a:off x="6116084" y="609601"/>
            <a:ext cx="5511296" cy="5175624"/>
          </a:xfrm>
        </p:spPr>
        <p:txBody>
          <a:bodyPr anchor="ctr">
            <a:normAutofit/>
          </a:bodyPr>
          <a:lstStyle/>
          <a:p>
            <a:r>
              <a:rPr lang="en-US">
                <a:solidFill>
                  <a:srgbClr val="FFFFFF"/>
                </a:solidFill>
              </a:rPr>
              <a:t>Fill out the “Selectee Detail” section information.</a:t>
            </a:r>
          </a:p>
          <a:p>
            <a:pPr lvl="1"/>
            <a:r>
              <a:rPr lang="en-US">
                <a:solidFill>
                  <a:srgbClr val="FFFFFF"/>
                </a:solidFill>
              </a:rPr>
              <a:t>Indicate Employee type: contractor, volunteer, other.</a:t>
            </a:r>
          </a:p>
          <a:p>
            <a:pPr lvl="1"/>
            <a:r>
              <a:rPr lang="en-US">
                <a:solidFill>
                  <a:srgbClr val="FFFFFF"/>
                </a:solidFill>
              </a:rPr>
              <a:t>If a LincPass is not needed select “no” in the LincPass Required” field.</a:t>
            </a:r>
          </a:p>
          <a:p>
            <a:r>
              <a:rPr lang="en-US">
                <a:solidFill>
                  <a:srgbClr val="FFFFFF"/>
                </a:solidFill>
              </a:rPr>
              <a:t>Select “Save”</a:t>
            </a:r>
          </a:p>
          <a:p>
            <a:r>
              <a:rPr lang="en-US">
                <a:solidFill>
                  <a:srgbClr val="FFFFFF"/>
                </a:solidFill>
              </a:rPr>
              <a:t>Select “Attach File” in the “Attachments” section and upload the required documents.</a:t>
            </a:r>
          </a:p>
          <a:p>
            <a:r>
              <a:rPr lang="en-US">
                <a:solidFill>
                  <a:srgbClr val="FFFFFF"/>
                </a:solidFill>
              </a:rPr>
              <a:t>In the “Required Attachments” section, check the boxes for all documents uploaded to the ticket.</a:t>
            </a:r>
          </a:p>
          <a:p>
            <a:r>
              <a:rPr lang="en-US">
                <a:solidFill>
                  <a:srgbClr val="FFFFFF"/>
                </a:solidFill>
              </a:rPr>
              <a:t>Select “Submit”. The ticket moves to the HR Liaison’s queue to be Quality Checked.</a:t>
            </a:r>
          </a:p>
          <a:p>
            <a:pPr marL="457200" lvl="1" indent="0">
              <a:buNone/>
            </a:pPr>
            <a:endParaRPr lang="en-US">
              <a:solidFill>
                <a:srgbClr val="FFFFFF"/>
              </a:solidFill>
            </a:endParaRPr>
          </a:p>
        </p:txBody>
      </p:sp>
      <p:sp>
        <p:nvSpPr>
          <p:cNvPr id="7" name="Title 1">
            <a:extLst>
              <a:ext uri="{FF2B5EF4-FFF2-40B4-BE49-F238E27FC236}">
                <a16:creationId xmlns:a16="http://schemas.microsoft.com/office/drawing/2014/main" id="{7203D708-B5D2-906E-9A9E-37AEFAD8BA86}"/>
              </a:ext>
            </a:extLst>
          </p:cNvPr>
          <p:cNvSpPr>
            <a:spLocks noGrp="1"/>
          </p:cNvSpPr>
          <p:nvPr>
            <p:ph type="title"/>
          </p:nvPr>
        </p:nvSpPr>
        <p:spPr>
          <a:xfrm>
            <a:off x="677334" y="609600"/>
            <a:ext cx="3843375" cy="5175624"/>
          </a:xfrm>
        </p:spPr>
        <p:txBody>
          <a:bodyPr anchor="ctr">
            <a:normAutofit/>
          </a:bodyPr>
          <a:lstStyle/>
          <a:p>
            <a:r>
              <a:rPr lang="en-US" dirty="0">
                <a:solidFill>
                  <a:schemeClr val="tx1">
                    <a:lumMod val="85000"/>
                    <a:lumOff val="15000"/>
                  </a:schemeClr>
                </a:solidFill>
              </a:rPr>
              <a:t>How to create a ticket for suitability – Non-Federal (</a:t>
            </a:r>
            <a:r>
              <a:rPr lang="en-US" dirty="0" err="1">
                <a:solidFill>
                  <a:schemeClr val="tx1">
                    <a:lumMod val="85000"/>
                    <a:lumOff val="15000"/>
                  </a:schemeClr>
                </a:solidFill>
              </a:rPr>
              <a:t>cont</a:t>
            </a:r>
            <a:r>
              <a:rPr lang="en-US" dirty="0">
                <a:solidFill>
                  <a:schemeClr val="tx1">
                    <a:lumMod val="85000"/>
                    <a:lumOff val="15000"/>
                  </a:schemeClr>
                </a:solidFill>
              </a:rPr>
              <a:t>)</a:t>
            </a:r>
          </a:p>
        </p:txBody>
      </p:sp>
    </p:spTree>
    <p:extLst>
      <p:ext uri="{BB962C8B-B14F-4D97-AF65-F5344CB8AC3E}">
        <p14:creationId xmlns:p14="http://schemas.microsoft.com/office/powerpoint/2010/main" val="2674743549"/>
      </p:ext>
    </p:extLst>
  </p:cSld>
  <p:clrMapOvr>
    <a:overrideClrMapping bg1="dk1" tx1="lt1" bg2="dk2" tx2="lt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4A8C6C36-53BD-406F-9CB1-9D66410B4589}"/>
              </a:ext>
            </a:extLst>
          </p:cNvPr>
          <p:cNvSpPr>
            <a:spLocks noGrp="1"/>
          </p:cNvSpPr>
          <p:nvPr>
            <p:ph idx="1"/>
          </p:nvPr>
        </p:nvSpPr>
        <p:spPr>
          <a:xfrm>
            <a:off x="6116084" y="609601"/>
            <a:ext cx="5511296" cy="5175624"/>
          </a:xfrm>
        </p:spPr>
        <p:txBody>
          <a:bodyPr anchor="ctr">
            <a:normAutofit/>
          </a:bodyPr>
          <a:lstStyle/>
          <a:p>
            <a:r>
              <a:rPr lang="en-US">
                <a:solidFill>
                  <a:srgbClr val="FFFFFF"/>
                </a:solidFill>
              </a:rPr>
              <a:t>AO or designee ships fingerprints to PSS. Upload a scanned copy of the shipping label to the ticket and check the “Copy of Shipping Label for Fingerprints” box in the “Activity History”. If sent electronically, check this box instead.</a:t>
            </a:r>
          </a:p>
          <a:p>
            <a:pPr lvl="1"/>
            <a:r>
              <a:rPr lang="en-US">
                <a:solidFill>
                  <a:srgbClr val="FFFFFF"/>
                </a:solidFill>
              </a:rPr>
              <a:t>Fingerprints should include a printed cover sheet of the related Suitability ticket for ease of matching in PSS.</a:t>
            </a:r>
          </a:p>
          <a:p>
            <a:pPr marL="0" indent="0">
              <a:buNone/>
            </a:pPr>
            <a:endParaRPr lang="en-US">
              <a:solidFill>
                <a:srgbClr val="FFFFFF"/>
              </a:solidFill>
            </a:endParaRPr>
          </a:p>
          <a:p>
            <a:endParaRPr lang="en-US">
              <a:solidFill>
                <a:srgbClr val="FFFFFF"/>
              </a:solidFill>
            </a:endParaRPr>
          </a:p>
        </p:txBody>
      </p:sp>
      <p:sp>
        <p:nvSpPr>
          <p:cNvPr id="6" name="Title 1">
            <a:extLst>
              <a:ext uri="{FF2B5EF4-FFF2-40B4-BE49-F238E27FC236}">
                <a16:creationId xmlns:a16="http://schemas.microsoft.com/office/drawing/2014/main" id="{9FD803E1-4194-4E80-ED1C-2EC856D9D963}"/>
              </a:ext>
            </a:extLst>
          </p:cNvPr>
          <p:cNvSpPr>
            <a:spLocks noGrp="1"/>
          </p:cNvSpPr>
          <p:nvPr>
            <p:ph type="title"/>
          </p:nvPr>
        </p:nvSpPr>
        <p:spPr>
          <a:xfrm>
            <a:off x="677334" y="609600"/>
            <a:ext cx="3843375" cy="5175624"/>
          </a:xfrm>
        </p:spPr>
        <p:txBody>
          <a:bodyPr anchor="ctr">
            <a:normAutofit/>
          </a:bodyPr>
          <a:lstStyle/>
          <a:p>
            <a:r>
              <a:rPr lang="en-US" dirty="0">
                <a:solidFill>
                  <a:schemeClr val="tx1">
                    <a:lumMod val="85000"/>
                    <a:lumOff val="15000"/>
                  </a:schemeClr>
                </a:solidFill>
              </a:rPr>
              <a:t>How to create a ticket for suitability – Non-Federal (</a:t>
            </a:r>
            <a:r>
              <a:rPr lang="en-US" dirty="0" err="1">
                <a:solidFill>
                  <a:schemeClr val="tx1">
                    <a:lumMod val="85000"/>
                    <a:lumOff val="15000"/>
                  </a:schemeClr>
                </a:solidFill>
              </a:rPr>
              <a:t>cont</a:t>
            </a:r>
            <a:r>
              <a:rPr lang="en-US" dirty="0">
                <a:solidFill>
                  <a:schemeClr val="tx1">
                    <a:lumMod val="85000"/>
                    <a:lumOff val="15000"/>
                  </a:schemeClr>
                </a:solidFill>
              </a:rPr>
              <a:t>)</a:t>
            </a:r>
          </a:p>
        </p:txBody>
      </p:sp>
    </p:spTree>
    <p:extLst>
      <p:ext uri="{BB962C8B-B14F-4D97-AF65-F5344CB8AC3E}">
        <p14:creationId xmlns:p14="http://schemas.microsoft.com/office/powerpoint/2010/main" val="4106831662"/>
      </p:ext>
    </p:extLst>
  </p:cSld>
  <p:clrMapOvr>
    <a:overrideClrMapping bg1="dk1" tx1="lt1" bg2="dk2" tx2="lt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6" name="Rectangle 25">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32"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35">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Isosceles Triangle 39">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7C77FB3-7ED2-482A-84D7-873C756BE007}"/>
              </a:ext>
            </a:extLst>
          </p:cNvPr>
          <p:cNvSpPr>
            <a:spLocks noGrp="1"/>
          </p:cNvSpPr>
          <p:nvPr>
            <p:ph type="title"/>
          </p:nvPr>
        </p:nvSpPr>
        <p:spPr>
          <a:xfrm>
            <a:off x="677334" y="609600"/>
            <a:ext cx="3843375" cy="5175624"/>
          </a:xfrm>
        </p:spPr>
        <p:txBody>
          <a:bodyPr anchor="ctr">
            <a:normAutofit/>
          </a:bodyPr>
          <a:lstStyle/>
          <a:p>
            <a:r>
              <a:rPr lang="en-US" dirty="0">
                <a:solidFill>
                  <a:schemeClr val="tx1">
                    <a:lumMod val="85000"/>
                    <a:lumOff val="15000"/>
                  </a:schemeClr>
                </a:solidFill>
              </a:rPr>
              <a:t>How the HR Liaison works a Suitability Non-Federal ticket</a:t>
            </a:r>
          </a:p>
        </p:txBody>
      </p:sp>
      <p:sp>
        <p:nvSpPr>
          <p:cNvPr id="42" name="Freeform: Shape 41">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Content Placeholder 2">
            <a:extLst>
              <a:ext uri="{FF2B5EF4-FFF2-40B4-BE49-F238E27FC236}">
                <a16:creationId xmlns:a16="http://schemas.microsoft.com/office/drawing/2014/main" id="{C725EB20-FA37-4452-8348-C12FD6D84D2D}"/>
              </a:ext>
            </a:extLst>
          </p:cNvPr>
          <p:cNvSpPr>
            <a:spLocks noGrp="1"/>
          </p:cNvSpPr>
          <p:nvPr>
            <p:ph idx="1"/>
          </p:nvPr>
        </p:nvSpPr>
        <p:spPr>
          <a:xfrm>
            <a:off x="6116084" y="609601"/>
            <a:ext cx="5511296" cy="5175624"/>
          </a:xfrm>
        </p:spPr>
        <p:txBody>
          <a:bodyPr anchor="ctr">
            <a:normAutofit/>
          </a:bodyPr>
          <a:lstStyle/>
          <a:p>
            <a:r>
              <a:rPr lang="en-US">
                <a:solidFill>
                  <a:srgbClr val="FFFFFF"/>
                </a:solidFill>
              </a:rPr>
              <a:t>Once suitability ticket is received and quality checked, the HRL enters contractor/volunteer/foreign visitor into EmpowHR (Person Model) and time stamps when the non-federal is applied into EmpowHR.</a:t>
            </a:r>
          </a:p>
          <a:p>
            <a:pPr marL="457200" lvl="1" indent="0">
              <a:buNone/>
            </a:pPr>
            <a:r>
              <a:rPr lang="en-US" dirty="0">
                <a:solidFill>
                  <a:srgbClr val="FFFFFF"/>
                </a:solidFill>
              </a:rPr>
              <a:t>**NOTE** HRL will obtain a Pseudo SSN for selectee’s who do not have a U.S. SSN. </a:t>
            </a:r>
          </a:p>
          <a:p>
            <a:r>
              <a:rPr lang="en-US">
                <a:solidFill>
                  <a:srgbClr val="FFFFFF"/>
                </a:solidFill>
              </a:rPr>
              <a:t>HRL sponsors new non-federal and time stamps date into the ticket.</a:t>
            </a:r>
          </a:p>
          <a:p>
            <a:r>
              <a:rPr lang="en-US">
                <a:solidFill>
                  <a:srgbClr val="FFFFFF"/>
                </a:solidFill>
              </a:rPr>
              <a:t>HRL reassigns the ticket to the PSS queue.</a:t>
            </a:r>
          </a:p>
          <a:p>
            <a:pPr marL="457200" lvl="1" indent="0">
              <a:buNone/>
            </a:pPr>
            <a:endParaRPr lang="en-US" dirty="0">
              <a:solidFill>
                <a:srgbClr val="FFFFFF"/>
              </a:solidFill>
            </a:endParaRPr>
          </a:p>
        </p:txBody>
      </p:sp>
    </p:spTree>
    <p:extLst>
      <p:ext uri="{BB962C8B-B14F-4D97-AF65-F5344CB8AC3E}">
        <p14:creationId xmlns:p14="http://schemas.microsoft.com/office/powerpoint/2010/main" val="651046948"/>
      </p:ext>
    </p:extLst>
  </p:cSld>
  <p:clrMapOvr>
    <a:overrideClrMapping bg1="dk1" tx1="lt1" bg2="dk2" tx2="lt2" accent1="accent1" accent2="accent2" accent3="accent3" accent4="accent4" accent5="accent5" accent6="accent6" hlink="hlink" folHlink="folHlink"/>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33" name="Rectangle 32">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39"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Isosceles Triangle 42">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Isosceles Triangle 46">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D7C2AC3-F094-4DCA-93E5-F03A1C37E0E7}"/>
              </a:ext>
            </a:extLst>
          </p:cNvPr>
          <p:cNvSpPr>
            <a:spLocks noGrp="1"/>
          </p:cNvSpPr>
          <p:nvPr>
            <p:ph type="title"/>
          </p:nvPr>
        </p:nvSpPr>
        <p:spPr>
          <a:xfrm>
            <a:off x="677334" y="609600"/>
            <a:ext cx="3843375" cy="5175624"/>
          </a:xfrm>
        </p:spPr>
        <p:txBody>
          <a:bodyPr anchor="ctr">
            <a:normAutofit/>
          </a:bodyPr>
          <a:lstStyle/>
          <a:p>
            <a:r>
              <a:rPr lang="en-US" dirty="0">
                <a:solidFill>
                  <a:schemeClr val="tx1">
                    <a:lumMod val="85000"/>
                    <a:lumOff val="15000"/>
                  </a:schemeClr>
                </a:solidFill>
              </a:rPr>
              <a:t>How PSS Officer works a suitability Non-Federal ticket</a:t>
            </a:r>
          </a:p>
        </p:txBody>
      </p:sp>
      <p:sp>
        <p:nvSpPr>
          <p:cNvPr id="49" name="Freeform: Shape 48">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Content Placeholder 2">
            <a:extLst>
              <a:ext uri="{FF2B5EF4-FFF2-40B4-BE49-F238E27FC236}">
                <a16:creationId xmlns:a16="http://schemas.microsoft.com/office/drawing/2014/main" id="{9560B9C5-F4C4-4E9F-9F93-A785083A34FA}"/>
              </a:ext>
            </a:extLst>
          </p:cNvPr>
          <p:cNvSpPr>
            <a:spLocks noGrp="1"/>
          </p:cNvSpPr>
          <p:nvPr>
            <p:ph idx="1"/>
          </p:nvPr>
        </p:nvSpPr>
        <p:spPr>
          <a:xfrm>
            <a:off x="6116084" y="609601"/>
            <a:ext cx="5511296" cy="5175624"/>
          </a:xfrm>
        </p:spPr>
        <p:txBody>
          <a:bodyPr anchor="ctr">
            <a:normAutofit/>
          </a:bodyPr>
          <a:lstStyle/>
          <a:p>
            <a:pPr>
              <a:lnSpc>
                <a:spcPct val="90000"/>
              </a:lnSpc>
            </a:pPr>
            <a:r>
              <a:rPr lang="en-US" sz="1700" dirty="0">
                <a:solidFill>
                  <a:srgbClr val="FFFFFF"/>
                </a:solidFill>
              </a:rPr>
              <a:t>PSS Officer submits fingerprints and enters a date stamp into the portal ticket.</a:t>
            </a:r>
            <a:endParaRPr lang="en-US" sz="1700">
              <a:solidFill>
                <a:srgbClr val="FFFFFF"/>
              </a:solidFill>
            </a:endParaRPr>
          </a:p>
          <a:p>
            <a:pPr>
              <a:lnSpc>
                <a:spcPct val="90000"/>
              </a:lnSpc>
            </a:pPr>
            <a:r>
              <a:rPr lang="en-US" sz="1700" dirty="0">
                <a:solidFill>
                  <a:srgbClr val="FFFFFF"/>
                </a:solidFill>
              </a:rPr>
              <a:t>Once the PSS Officer determines the individual is okay to onboard, s/he records the clearance date in “Date Cleared by PSS”. The portal automatically generates notification to the related AO and HRL.</a:t>
            </a:r>
            <a:endParaRPr lang="en-US" sz="1700">
              <a:solidFill>
                <a:srgbClr val="FFFFFF"/>
              </a:solidFill>
            </a:endParaRPr>
          </a:p>
          <a:p>
            <a:pPr>
              <a:lnSpc>
                <a:spcPct val="90000"/>
              </a:lnSpc>
            </a:pPr>
            <a:r>
              <a:rPr lang="en-US" sz="1700" dirty="0">
                <a:solidFill>
                  <a:srgbClr val="FFFFFF"/>
                </a:solidFill>
              </a:rPr>
              <a:t>When fingerprint results are returned, PSS Officer will date stamp the portal ticket and record fingerprint adjudication results.</a:t>
            </a:r>
            <a:endParaRPr lang="en-US" sz="1700">
              <a:solidFill>
                <a:srgbClr val="FFFFFF"/>
              </a:solidFill>
            </a:endParaRPr>
          </a:p>
          <a:p>
            <a:pPr>
              <a:lnSpc>
                <a:spcPct val="90000"/>
              </a:lnSpc>
            </a:pPr>
            <a:r>
              <a:rPr lang="en-US" sz="1700" dirty="0">
                <a:solidFill>
                  <a:srgbClr val="FFFFFF"/>
                </a:solidFill>
              </a:rPr>
              <a:t>PSS Officer inputs results into </a:t>
            </a:r>
            <a:r>
              <a:rPr lang="en-US" sz="1700">
                <a:solidFill>
                  <a:srgbClr val="FFFFFF"/>
                </a:solidFill>
              </a:rPr>
              <a:t>USAccess</a:t>
            </a:r>
            <a:r>
              <a:rPr lang="en-US" sz="1700" dirty="0">
                <a:solidFill>
                  <a:srgbClr val="FFFFFF"/>
                </a:solidFill>
              </a:rPr>
              <a:t>.</a:t>
            </a:r>
            <a:endParaRPr lang="en-US" sz="1700">
              <a:solidFill>
                <a:srgbClr val="FFFFFF"/>
              </a:solidFill>
            </a:endParaRPr>
          </a:p>
          <a:p>
            <a:pPr>
              <a:lnSpc>
                <a:spcPct val="90000"/>
              </a:lnSpc>
            </a:pPr>
            <a:r>
              <a:rPr lang="en-US" sz="1700" dirty="0">
                <a:solidFill>
                  <a:srgbClr val="FFFFFF"/>
                </a:solidFill>
              </a:rPr>
              <a:t>PSS Officer submits investigative request to OPM to process background investigation and records “Date Investigation Request Forwarded to OPM” in the portal.</a:t>
            </a:r>
            <a:endParaRPr lang="en-US" sz="1700">
              <a:solidFill>
                <a:srgbClr val="FFFFFF"/>
              </a:solidFill>
            </a:endParaRPr>
          </a:p>
          <a:p>
            <a:pPr>
              <a:lnSpc>
                <a:spcPct val="90000"/>
              </a:lnSpc>
            </a:pPr>
            <a:r>
              <a:rPr lang="en-US" sz="1700" dirty="0">
                <a:solidFill>
                  <a:srgbClr val="FFFFFF"/>
                </a:solidFill>
              </a:rPr>
              <a:t>PSS Officer records results of background investigation</a:t>
            </a:r>
            <a:endParaRPr lang="en-US" sz="1700">
              <a:solidFill>
                <a:srgbClr val="FFFFFF"/>
              </a:solidFill>
            </a:endParaRPr>
          </a:p>
          <a:p>
            <a:pPr>
              <a:lnSpc>
                <a:spcPct val="90000"/>
              </a:lnSpc>
            </a:pPr>
            <a:r>
              <a:rPr lang="en-US" sz="1700" dirty="0">
                <a:solidFill>
                  <a:srgbClr val="FFFFFF"/>
                </a:solidFill>
              </a:rPr>
              <a:t>PSS Officer closes ticket once background investigation is complete.</a:t>
            </a:r>
            <a:endParaRPr lang="en-US" sz="1700">
              <a:solidFill>
                <a:srgbClr val="FFFFFF"/>
              </a:solidFill>
            </a:endParaRPr>
          </a:p>
        </p:txBody>
      </p:sp>
    </p:spTree>
    <p:extLst>
      <p:ext uri="{BB962C8B-B14F-4D97-AF65-F5344CB8AC3E}">
        <p14:creationId xmlns:p14="http://schemas.microsoft.com/office/powerpoint/2010/main" val="788045769"/>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C90D1CE-CFF8-8FDF-A4C5-46EB2D2EDFEA}"/>
              </a:ext>
            </a:extLst>
          </p:cNvPr>
          <p:cNvSpPr>
            <a:spLocks noGrp="1"/>
          </p:cNvSpPr>
          <p:nvPr>
            <p:ph type="sldNum" sz="quarter" idx="12"/>
          </p:nvPr>
        </p:nvSpPr>
        <p:spPr/>
        <p:txBody>
          <a:bodyPr/>
          <a:lstStyle/>
          <a:p>
            <a:fld id="{48F63A3B-78C7-47BE-AE5E-E10140E04643}" type="slidenum">
              <a:rPr lang="en-US" smtClean="0"/>
              <a:t>6</a:t>
            </a:fld>
            <a:endParaRPr lang="en-US" dirty="0"/>
          </a:p>
        </p:txBody>
      </p:sp>
      <p:sp>
        <p:nvSpPr>
          <p:cNvPr id="7" name="Text Placeholder 18">
            <a:extLst>
              <a:ext uri="{FF2B5EF4-FFF2-40B4-BE49-F238E27FC236}">
                <a16:creationId xmlns:a16="http://schemas.microsoft.com/office/drawing/2014/main" id="{04EB885B-5B0E-8B74-B3B8-2BADE4D1BCC7}"/>
              </a:ext>
            </a:extLst>
          </p:cNvPr>
          <p:cNvSpPr txBox="1">
            <a:spLocks/>
          </p:cNvSpPr>
          <p:nvPr/>
        </p:nvSpPr>
        <p:spPr>
          <a:xfrm>
            <a:off x="338082" y="2491684"/>
            <a:ext cx="1684963" cy="3111159"/>
          </a:xfrm>
          <a:prstGeom prst="rect">
            <a:avLst/>
          </a:prstGeom>
          <a:ln w="28575">
            <a:solidFill>
              <a:schemeClr val="accent2"/>
            </a:solidFill>
          </a:ln>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n-US" dirty="0"/>
          </a:p>
          <a:p>
            <a:pPr marL="0" indent="0">
              <a:buNone/>
            </a:pPr>
            <a:endParaRPr lang="en-US" dirty="0"/>
          </a:p>
          <a:p>
            <a:pPr marL="0" indent="0" algn="ctr">
              <a:buNone/>
            </a:pPr>
            <a:r>
              <a:rPr lang="en-US" dirty="0"/>
              <a:t>To Area Office </a:t>
            </a:r>
          </a:p>
        </p:txBody>
      </p:sp>
      <p:pic>
        <p:nvPicPr>
          <p:cNvPr id="8" name="Picture Placeholder 4" descr="Diagram&#10;&#10;Description automatically generated">
            <a:extLst>
              <a:ext uri="{FF2B5EF4-FFF2-40B4-BE49-F238E27FC236}">
                <a16:creationId xmlns:a16="http://schemas.microsoft.com/office/drawing/2014/main" id="{E2D4BA0C-07D1-3EB7-A8EA-A99FF8BFC2EF}"/>
              </a:ext>
            </a:extLst>
          </p:cNvPr>
          <p:cNvPicPr>
            <a:picLocks noChangeAspect="1"/>
          </p:cNvPicPr>
          <p:nvPr/>
        </p:nvPicPr>
        <p:blipFill>
          <a:blip r:embed="rId2"/>
          <a:srcRect l="17563" r="17563"/>
          <a:stretch>
            <a:fillRect/>
          </a:stretch>
        </p:blipFill>
        <p:spPr>
          <a:xfrm>
            <a:off x="604127" y="1877377"/>
            <a:ext cx="1152873" cy="1152873"/>
          </a:xfrm>
          <a:prstGeom prst="ellipse">
            <a:avLst/>
          </a:prstGeom>
          <a:ln w="19050">
            <a:solidFill>
              <a:srgbClr val="549E39"/>
            </a:solidFill>
          </a:ln>
        </p:spPr>
      </p:pic>
      <p:sp>
        <p:nvSpPr>
          <p:cNvPr id="9" name="Rectangle 8">
            <a:extLst>
              <a:ext uri="{FF2B5EF4-FFF2-40B4-BE49-F238E27FC236}">
                <a16:creationId xmlns:a16="http://schemas.microsoft.com/office/drawing/2014/main" id="{FB2641AF-4372-4C3E-B3DE-22E823F6EA71}"/>
              </a:ext>
            </a:extLst>
          </p:cNvPr>
          <p:cNvSpPr/>
          <p:nvPr/>
        </p:nvSpPr>
        <p:spPr>
          <a:xfrm>
            <a:off x="338082" y="3941687"/>
            <a:ext cx="1684963" cy="1651246"/>
          </a:xfrm>
          <a:prstGeom prst="rect">
            <a:avLst/>
          </a:prstGeom>
          <a:solidFill>
            <a:srgbClr val="54A021"/>
          </a:solidFill>
          <a:ln>
            <a:solidFill>
              <a:srgbClr val="54A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a:p>
            <a:pPr algn="ctr"/>
            <a:r>
              <a:rPr lang="en-US" sz="1400" dirty="0">
                <a:solidFill>
                  <a:schemeClr val="tx1"/>
                </a:solidFill>
              </a:rPr>
              <a:t>Submit Bio sketch and project information to area office for approval</a:t>
            </a:r>
          </a:p>
          <a:p>
            <a:pPr algn="ctr"/>
            <a:endParaRPr lang="en-US" dirty="0"/>
          </a:p>
        </p:txBody>
      </p:sp>
      <p:sp>
        <p:nvSpPr>
          <p:cNvPr id="10" name="Text Placeholder 18">
            <a:extLst>
              <a:ext uri="{FF2B5EF4-FFF2-40B4-BE49-F238E27FC236}">
                <a16:creationId xmlns:a16="http://schemas.microsoft.com/office/drawing/2014/main" id="{98560220-C640-3772-A5BE-0C1423089B39}"/>
              </a:ext>
            </a:extLst>
          </p:cNvPr>
          <p:cNvSpPr txBox="1">
            <a:spLocks/>
          </p:cNvSpPr>
          <p:nvPr/>
        </p:nvSpPr>
        <p:spPr>
          <a:xfrm>
            <a:off x="4263103" y="2493166"/>
            <a:ext cx="1684963" cy="3111159"/>
          </a:xfrm>
          <a:prstGeom prst="rect">
            <a:avLst/>
          </a:prstGeom>
          <a:solidFill>
            <a:schemeClr val="bg1"/>
          </a:solidFill>
          <a:ln w="28575">
            <a:solidFill>
              <a:srgbClr val="54A021"/>
            </a:solidFill>
          </a:ln>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n-US" dirty="0"/>
          </a:p>
          <a:p>
            <a:pPr marL="0" indent="0">
              <a:buNone/>
            </a:pPr>
            <a:endParaRPr lang="en-US" dirty="0"/>
          </a:p>
          <a:p>
            <a:pPr marL="0" indent="0" algn="ctr">
              <a:buNone/>
            </a:pPr>
            <a:r>
              <a:rPr lang="en-US" dirty="0"/>
              <a:t>To Area Office </a:t>
            </a:r>
          </a:p>
        </p:txBody>
      </p:sp>
      <p:pic>
        <p:nvPicPr>
          <p:cNvPr id="11" name="Picture Placeholder 4" descr="Diagram&#10;&#10;Description automatically generated">
            <a:extLst>
              <a:ext uri="{FF2B5EF4-FFF2-40B4-BE49-F238E27FC236}">
                <a16:creationId xmlns:a16="http://schemas.microsoft.com/office/drawing/2014/main" id="{F2609736-96D2-5B19-207E-968EF70079CD}"/>
              </a:ext>
            </a:extLst>
          </p:cNvPr>
          <p:cNvPicPr>
            <a:picLocks noChangeAspect="1"/>
          </p:cNvPicPr>
          <p:nvPr/>
        </p:nvPicPr>
        <p:blipFill>
          <a:blip r:embed="rId2"/>
          <a:srcRect l="17563" r="17563"/>
          <a:stretch>
            <a:fillRect/>
          </a:stretch>
        </p:blipFill>
        <p:spPr>
          <a:xfrm>
            <a:off x="4529148" y="1878859"/>
            <a:ext cx="1152873" cy="1152873"/>
          </a:xfrm>
          <a:prstGeom prst="ellipse">
            <a:avLst/>
          </a:prstGeom>
          <a:ln w="19050">
            <a:solidFill>
              <a:srgbClr val="54A021"/>
            </a:solidFill>
          </a:ln>
        </p:spPr>
      </p:pic>
      <p:sp>
        <p:nvSpPr>
          <p:cNvPr id="12" name="Rectangle 11">
            <a:extLst>
              <a:ext uri="{FF2B5EF4-FFF2-40B4-BE49-F238E27FC236}">
                <a16:creationId xmlns:a16="http://schemas.microsoft.com/office/drawing/2014/main" id="{1E962DE5-5AD6-14BC-6BA6-19B8DF6E8A58}"/>
              </a:ext>
            </a:extLst>
          </p:cNvPr>
          <p:cNvSpPr/>
          <p:nvPr/>
        </p:nvSpPr>
        <p:spPr>
          <a:xfrm>
            <a:off x="4263103" y="3943171"/>
            <a:ext cx="1684963" cy="1651246"/>
          </a:xfrm>
          <a:prstGeom prst="rect">
            <a:avLst/>
          </a:prstGeom>
          <a:solidFill>
            <a:srgbClr val="54A021"/>
          </a:solidFill>
          <a:ln>
            <a:solidFill>
              <a:srgbClr val="54A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Send ARS-215 and area memo for signature AFTER name trace is cleared</a:t>
            </a:r>
          </a:p>
        </p:txBody>
      </p:sp>
      <p:sp>
        <p:nvSpPr>
          <p:cNvPr id="13" name="Text Placeholder 19">
            <a:extLst>
              <a:ext uri="{FF2B5EF4-FFF2-40B4-BE49-F238E27FC236}">
                <a16:creationId xmlns:a16="http://schemas.microsoft.com/office/drawing/2014/main" id="{82BDD58F-79B4-7D7C-FCBE-1A9509D190C2}"/>
              </a:ext>
            </a:extLst>
          </p:cNvPr>
          <p:cNvSpPr txBox="1">
            <a:spLocks/>
          </p:cNvSpPr>
          <p:nvPr/>
        </p:nvSpPr>
        <p:spPr>
          <a:xfrm>
            <a:off x="2288389" y="2491684"/>
            <a:ext cx="1684963" cy="3111159"/>
          </a:xfrm>
          <a:prstGeom prst="rect">
            <a:avLst/>
          </a:prstGeom>
          <a:solidFill>
            <a:schemeClr val="bg1"/>
          </a:solidFill>
          <a:ln w="28575">
            <a:solidFill>
              <a:schemeClr val="accent3">
                <a:lumMod val="60000"/>
                <a:lumOff val="40000"/>
              </a:schemeClr>
            </a:solidFill>
          </a:ln>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n-US" dirty="0"/>
          </a:p>
          <a:p>
            <a:pPr marL="0" indent="0">
              <a:buNone/>
            </a:pPr>
            <a:endParaRPr lang="en-US" dirty="0"/>
          </a:p>
          <a:p>
            <a:pPr marL="0" indent="0" algn="ctr">
              <a:buNone/>
            </a:pPr>
            <a:r>
              <a:rPr lang="en-US" dirty="0"/>
              <a:t>TO HRL</a:t>
            </a:r>
          </a:p>
          <a:p>
            <a:endParaRPr lang="en-US" dirty="0"/>
          </a:p>
        </p:txBody>
      </p:sp>
      <p:pic>
        <p:nvPicPr>
          <p:cNvPr id="14" name="Picture Placeholder 5" descr="Text&#10;&#10;Description automatically generated with medium confidence">
            <a:extLst>
              <a:ext uri="{FF2B5EF4-FFF2-40B4-BE49-F238E27FC236}">
                <a16:creationId xmlns:a16="http://schemas.microsoft.com/office/drawing/2014/main" id="{66F6C7D8-83EF-39F2-BC84-4F01B76C2A00}"/>
              </a:ext>
            </a:extLst>
          </p:cNvPr>
          <p:cNvPicPr>
            <a:picLocks noChangeAspect="1"/>
          </p:cNvPicPr>
          <p:nvPr/>
        </p:nvPicPr>
        <p:blipFill>
          <a:blip r:embed="rId3"/>
          <a:srcRect t="113" b="113"/>
          <a:stretch>
            <a:fillRect/>
          </a:stretch>
        </p:blipFill>
        <p:spPr>
          <a:xfrm>
            <a:off x="2554434" y="1877376"/>
            <a:ext cx="1152873" cy="1152873"/>
          </a:xfrm>
          <a:prstGeom prst="ellipse">
            <a:avLst/>
          </a:prstGeom>
          <a:ln w="19050">
            <a:solidFill>
              <a:schemeClr val="accent3">
                <a:lumMod val="60000"/>
                <a:lumOff val="40000"/>
              </a:schemeClr>
            </a:solidFill>
          </a:ln>
        </p:spPr>
      </p:pic>
      <p:sp>
        <p:nvSpPr>
          <p:cNvPr id="16" name="Rectangle 15">
            <a:extLst>
              <a:ext uri="{FF2B5EF4-FFF2-40B4-BE49-F238E27FC236}">
                <a16:creationId xmlns:a16="http://schemas.microsoft.com/office/drawing/2014/main" id="{C4D40C1B-8D53-8D12-3D45-DF956A5FB379}"/>
              </a:ext>
            </a:extLst>
          </p:cNvPr>
          <p:cNvSpPr/>
          <p:nvPr/>
        </p:nvSpPr>
        <p:spPr>
          <a:xfrm>
            <a:off x="2288389" y="3943169"/>
            <a:ext cx="1684963" cy="1651246"/>
          </a:xfrm>
          <a:prstGeom prst="rect">
            <a:avLst/>
          </a:prstGeom>
          <a:solidFill>
            <a:srgbClr val="F0D578"/>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a:p>
            <a:pPr algn="ctr"/>
            <a:r>
              <a:rPr lang="en-US" sz="1400" dirty="0">
                <a:solidFill>
                  <a:schemeClr val="tx1"/>
                </a:solidFill>
              </a:rPr>
              <a:t>Start name trace ticket. </a:t>
            </a:r>
          </a:p>
          <a:p>
            <a:pPr algn="ctr"/>
            <a:r>
              <a:rPr lang="en-US" sz="1400" dirty="0">
                <a:solidFill>
                  <a:schemeClr val="tx1"/>
                </a:solidFill>
              </a:rPr>
              <a:t>Ensure passport is attached, and FN section on ticket  is fully filled out</a:t>
            </a:r>
          </a:p>
          <a:p>
            <a:pPr algn="ctr"/>
            <a:endParaRPr lang="en-US" dirty="0"/>
          </a:p>
        </p:txBody>
      </p:sp>
      <p:sp>
        <p:nvSpPr>
          <p:cNvPr id="17" name="Text Placeholder 21">
            <a:extLst>
              <a:ext uri="{FF2B5EF4-FFF2-40B4-BE49-F238E27FC236}">
                <a16:creationId xmlns:a16="http://schemas.microsoft.com/office/drawing/2014/main" id="{B23F81CD-6D97-3780-2291-9ADDB47587F1}"/>
              </a:ext>
            </a:extLst>
          </p:cNvPr>
          <p:cNvSpPr txBox="1">
            <a:spLocks/>
          </p:cNvSpPr>
          <p:nvPr/>
        </p:nvSpPr>
        <p:spPr>
          <a:xfrm>
            <a:off x="8234030" y="2491684"/>
            <a:ext cx="1684963" cy="3111159"/>
          </a:xfrm>
          <a:prstGeom prst="rect">
            <a:avLst/>
          </a:prstGeom>
          <a:solidFill>
            <a:schemeClr val="bg1"/>
          </a:solidFill>
          <a:ln w="28575">
            <a:solidFill>
              <a:srgbClr val="54A021"/>
            </a:solidFill>
          </a:ln>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n-US" dirty="0"/>
          </a:p>
          <a:p>
            <a:pPr marL="0" indent="0" algn="ctr">
              <a:buNone/>
            </a:pPr>
            <a:endParaRPr lang="en-US" dirty="0"/>
          </a:p>
          <a:p>
            <a:pPr marL="0" indent="0" algn="ctr">
              <a:buNone/>
            </a:pPr>
            <a:r>
              <a:rPr lang="en-US" dirty="0"/>
              <a:t>Arrival</a:t>
            </a:r>
          </a:p>
          <a:p>
            <a:endParaRPr lang="en-US" dirty="0"/>
          </a:p>
        </p:txBody>
      </p:sp>
      <p:pic>
        <p:nvPicPr>
          <p:cNvPr id="18" name="Picture Placeholder 9" descr="Icon&#10;&#10;Description automatically generated">
            <a:extLst>
              <a:ext uri="{FF2B5EF4-FFF2-40B4-BE49-F238E27FC236}">
                <a16:creationId xmlns:a16="http://schemas.microsoft.com/office/drawing/2014/main" id="{AAE8D1CE-71FD-D8D8-F53D-0CBFD2F60D4D}"/>
              </a:ext>
            </a:extLst>
          </p:cNvPr>
          <p:cNvPicPr>
            <a:picLocks noChangeAspect="1"/>
          </p:cNvPicPr>
          <p:nvPr/>
        </p:nvPicPr>
        <p:blipFill>
          <a:blip r:embed="rId4"/>
          <a:srcRect t="113" b="113"/>
          <a:stretch>
            <a:fillRect/>
          </a:stretch>
        </p:blipFill>
        <p:spPr>
          <a:xfrm>
            <a:off x="8500075" y="1866721"/>
            <a:ext cx="1152872" cy="1152872"/>
          </a:xfrm>
          <a:prstGeom prst="ellipse">
            <a:avLst/>
          </a:prstGeom>
          <a:ln w="19050">
            <a:solidFill>
              <a:srgbClr val="54A021"/>
            </a:solidFill>
          </a:ln>
        </p:spPr>
      </p:pic>
      <p:sp>
        <p:nvSpPr>
          <p:cNvPr id="19" name="Rectangle 18">
            <a:extLst>
              <a:ext uri="{FF2B5EF4-FFF2-40B4-BE49-F238E27FC236}">
                <a16:creationId xmlns:a16="http://schemas.microsoft.com/office/drawing/2014/main" id="{48D63B2B-2511-F527-FE9E-546AB9A72435}"/>
              </a:ext>
            </a:extLst>
          </p:cNvPr>
          <p:cNvSpPr/>
          <p:nvPr/>
        </p:nvSpPr>
        <p:spPr>
          <a:xfrm>
            <a:off x="8234030" y="3932810"/>
            <a:ext cx="1684963" cy="1651246"/>
          </a:xfrm>
          <a:prstGeom prst="rect">
            <a:avLst/>
          </a:prstGeom>
          <a:solidFill>
            <a:srgbClr val="54A021"/>
          </a:solidFill>
          <a:ln>
            <a:solidFill>
              <a:srgbClr val="54A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a:p>
            <a:pPr algn="ctr"/>
            <a:r>
              <a:rPr lang="en-US" sz="1400" dirty="0">
                <a:solidFill>
                  <a:schemeClr val="tx1"/>
                </a:solidFill>
              </a:rPr>
              <a:t>Update ticket with arrival date and ensure suitability ticket is started</a:t>
            </a:r>
          </a:p>
          <a:p>
            <a:pPr algn="ctr"/>
            <a:endParaRPr lang="en-US" dirty="0"/>
          </a:p>
        </p:txBody>
      </p:sp>
      <p:sp>
        <p:nvSpPr>
          <p:cNvPr id="20" name="Text Placeholder 20">
            <a:extLst>
              <a:ext uri="{FF2B5EF4-FFF2-40B4-BE49-F238E27FC236}">
                <a16:creationId xmlns:a16="http://schemas.microsoft.com/office/drawing/2014/main" id="{D9078CA9-5D12-C238-7B0A-4C5A91F0B01A}"/>
              </a:ext>
            </a:extLst>
          </p:cNvPr>
          <p:cNvSpPr txBox="1">
            <a:spLocks/>
          </p:cNvSpPr>
          <p:nvPr/>
        </p:nvSpPr>
        <p:spPr>
          <a:xfrm>
            <a:off x="6245455" y="2494808"/>
            <a:ext cx="1684963" cy="3111159"/>
          </a:xfrm>
          <a:prstGeom prst="rect">
            <a:avLst/>
          </a:prstGeom>
          <a:solidFill>
            <a:schemeClr val="bg1"/>
          </a:solidFill>
          <a:ln w="28575">
            <a:solidFill>
              <a:srgbClr val="F0D578"/>
            </a:solidFill>
          </a:ln>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n-US" dirty="0"/>
          </a:p>
          <a:p>
            <a:pPr marL="0" indent="0">
              <a:buNone/>
            </a:pPr>
            <a:endParaRPr lang="en-US" dirty="0"/>
          </a:p>
          <a:p>
            <a:pPr marL="0" indent="0" algn="ctr">
              <a:buNone/>
            </a:pPr>
            <a:r>
              <a:rPr lang="en-US" dirty="0"/>
              <a:t>Waiting Period</a:t>
            </a:r>
          </a:p>
          <a:p>
            <a:endParaRPr lang="en-US" dirty="0"/>
          </a:p>
        </p:txBody>
      </p:sp>
      <p:pic>
        <p:nvPicPr>
          <p:cNvPr id="21" name="Picture Placeholder 275" descr="A glass with a liquid in it&#10;&#10;Description automatically generated with low confidence">
            <a:extLst>
              <a:ext uri="{FF2B5EF4-FFF2-40B4-BE49-F238E27FC236}">
                <a16:creationId xmlns:a16="http://schemas.microsoft.com/office/drawing/2014/main" id="{6FBD2859-DD36-8CBF-EE26-AABB69844163}"/>
              </a:ext>
            </a:extLst>
          </p:cNvPr>
          <p:cNvPicPr>
            <a:picLocks noChangeAspect="1"/>
          </p:cNvPicPr>
          <p:nvPr/>
        </p:nvPicPr>
        <p:blipFill>
          <a:blip r:embed="rId5"/>
          <a:srcRect/>
          <a:stretch>
            <a:fillRect/>
          </a:stretch>
        </p:blipFill>
        <p:spPr>
          <a:xfrm>
            <a:off x="6511500" y="1880501"/>
            <a:ext cx="1152873" cy="1152873"/>
          </a:xfrm>
          <a:prstGeom prst="ellipse">
            <a:avLst/>
          </a:prstGeom>
          <a:ln w="19050">
            <a:solidFill>
              <a:srgbClr val="F4E2A2"/>
            </a:solidFill>
          </a:ln>
        </p:spPr>
      </p:pic>
      <p:sp>
        <p:nvSpPr>
          <p:cNvPr id="22" name="Rectangle 21">
            <a:extLst>
              <a:ext uri="{FF2B5EF4-FFF2-40B4-BE49-F238E27FC236}">
                <a16:creationId xmlns:a16="http://schemas.microsoft.com/office/drawing/2014/main" id="{453A6866-124E-6DD1-D7AE-502CAAFA5B52}"/>
              </a:ext>
            </a:extLst>
          </p:cNvPr>
          <p:cNvSpPr/>
          <p:nvPr/>
        </p:nvSpPr>
        <p:spPr>
          <a:xfrm>
            <a:off x="6245455" y="3956650"/>
            <a:ext cx="1684963" cy="1651246"/>
          </a:xfrm>
          <a:prstGeom prst="rect">
            <a:avLst/>
          </a:prstGeom>
          <a:solidFill>
            <a:srgbClr val="F0D578"/>
          </a:solidFill>
          <a:ln>
            <a:solidFill>
              <a:srgbClr val="F0D5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a:p>
            <a:pPr algn="ctr"/>
            <a:r>
              <a:rPr lang="en-US" sz="1400" dirty="0">
                <a:solidFill>
                  <a:schemeClr val="tx1"/>
                </a:solidFill>
              </a:rPr>
              <a:t>Work with FN to ensure all required documents are attached to ticket BEFORE FN arrival</a:t>
            </a:r>
          </a:p>
          <a:p>
            <a:pPr algn="ctr"/>
            <a:endParaRPr lang="en-US" dirty="0"/>
          </a:p>
        </p:txBody>
      </p:sp>
      <p:sp>
        <p:nvSpPr>
          <p:cNvPr id="23" name="Text Placeholder 22">
            <a:extLst>
              <a:ext uri="{FF2B5EF4-FFF2-40B4-BE49-F238E27FC236}">
                <a16:creationId xmlns:a16="http://schemas.microsoft.com/office/drawing/2014/main" id="{78E0C7FC-2F99-A6E4-E057-79498341BAF9}"/>
              </a:ext>
            </a:extLst>
          </p:cNvPr>
          <p:cNvSpPr txBox="1">
            <a:spLocks/>
          </p:cNvSpPr>
          <p:nvPr/>
        </p:nvSpPr>
        <p:spPr>
          <a:xfrm>
            <a:off x="10227314" y="2491684"/>
            <a:ext cx="1684963" cy="3111159"/>
          </a:xfrm>
          <a:prstGeom prst="rect">
            <a:avLst/>
          </a:prstGeom>
          <a:solidFill>
            <a:schemeClr val="bg1"/>
          </a:solidFill>
          <a:ln w="28575">
            <a:solidFill>
              <a:srgbClr val="F0D578"/>
            </a:solidFill>
          </a:ln>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n-US" dirty="0"/>
          </a:p>
          <a:p>
            <a:pPr marL="0" indent="0">
              <a:buNone/>
            </a:pPr>
            <a:endParaRPr lang="en-US" dirty="0"/>
          </a:p>
          <a:p>
            <a:pPr marL="0" indent="0" algn="ctr">
              <a:buNone/>
            </a:pPr>
            <a:r>
              <a:rPr lang="en-US" dirty="0"/>
              <a:t>Extend as required</a:t>
            </a:r>
          </a:p>
          <a:p>
            <a:endParaRPr lang="en-US" dirty="0"/>
          </a:p>
        </p:txBody>
      </p:sp>
      <p:pic>
        <p:nvPicPr>
          <p:cNvPr id="24" name="Picture Placeholder 271" descr="Text&#10;&#10;Description automatically generated">
            <a:extLst>
              <a:ext uri="{FF2B5EF4-FFF2-40B4-BE49-F238E27FC236}">
                <a16:creationId xmlns:a16="http://schemas.microsoft.com/office/drawing/2014/main" id="{1742E7A0-8045-2B90-D707-11851AF2C1C2}"/>
              </a:ext>
            </a:extLst>
          </p:cNvPr>
          <p:cNvPicPr>
            <a:picLocks noChangeAspect="1"/>
          </p:cNvPicPr>
          <p:nvPr/>
        </p:nvPicPr>
        <p:blipFill>
          <a:blip r:embed="rId6"/>
          <a:srcRect l="9641" r="9641"/>
          <a:stretch>
            <a:fillRect/>
          </a:stretch>
        </p:blipFill>
        <p:spPr>
          <a:xfrm>
            <a:off x="10493359" y="1877377"/>
            <a:ext cx="1152873" cy="1152873"/>
          </a:xfrm>
          <a:prstGeom prst="ellipse">
            <a:avLst/>
          </a:prstGeom>
          <a:ln w="19050">
            <a:solidFill>
              <a:srgbClr val="F0D578"/>
            </a:solidFill>
          </a:ln>
        </p:spPr>
      </p:pic>
      <p:sp>
        <p:nvSpPr>
          <p:cNvPr id="25" name="Rectangle 24">
            <a:extLst>
              <a:ext uri="{FF2B5EF4-FFF2-40B4-BE49-F238E27FC236}">
                <a16:creationId xmlns:a16="http://schemas.microsoft.com/office/drawing/2014/main" id="{2D45CCF7-C7F3-557E-B0B3-FA91CC670FF2}"/>
              </a:ext>
            </a:extLst>
          </p:cNvPr>
          <p:cNvSpPr/>
          <p:nvPr/>
        </p:nvSpPr>
        <p:spPr>
          <a:xfrm>
            <a:off x="10227314" y="3943164"/>
            <a:ext cx="1684963" cy="1651246"/>
          </a:xfrm>
          <a:prstGeom prst="rect">
            <a:avLst/>
          </a:prstGeom>
          <a:solidFill>
            <a:srgbClr val="F0D578"/>
          </a:solidFill>
          <a:ln>
            <a:solidFill>
              <a:srgbClr val="F0D5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a:p>
            <a:pPr algn="ctr"/>
            <a:r>
              <a:rPr lang="en-US" sz="1400" dirty="0">
                <a:solidFill>
                  <a:schemeClr val="tx1"/>
                </a:solidFill>
              </a:rPr>
              <a:t>Re-open ticket and start new paperwork yearly as needed</a:t>
            </a:r>
          </a:p>
          <a:p>
            <a:pPr algn="ctr"/>
            <a:endParaRPr lang="en-US" dirty="0"/>
          </a:p>
        </p:txBody>
      </p:sp>
    </p:spTree>
    <p:extLst>
      <p:ext uri="{BB962C8B-B14F-4D97-AF65-F5344CB8AC3E}">
        <p14:creationId xmlns:p14="http://schemas.microsoft.com/office/powerpoint/2010/main" val="5278219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0677D-0C80-4E9B-B127-90C2A8999F00}"/>
              </a:ext>
            </a:extLst>
          </p:cNvPr>
          <p:cNvSpPr>
            <a:spLocks noGrp="1"/>
          </p:cNvSpPr>
          <p:nvPr>
            <p:ph type="title"/>
          </p:nvPr>
        </p:nvSpPr>
        <p:spPr/>
        <p:txBody>
          <a:bodyPr>
            <a:normAutofit/>
          </a:bodyPr>
          <a:lstStyle/>
          <a:p>
            <a:r>
              <a:rPr lang="en-US" dirty="0"/>
              <a:t>Fingerprint cards</a:t>
            </a:r>
          </a:p>
        </p:txBody>
      </p:sp>
      <p:sp>
        <p:nvSpPr>
          <p:cNvPr id="10" name="Content Placeholder 9">
            <a:extLst>
              <a:ext uri="{FF2B5EF4-FFF2-40B4-BE49-F238E27FC236}">
                <a16:creationId xmlns:a16="http://schemas.microsoft.com/office/drawing/2014/main" id="{B466694F-9AD0-43F6-8F6D-62CB148DDB73}"/>
              </a:ext>
            </a:extLst>
          </p:cNvPr>
          <p:cNvSpPr>
            <a:spLocks noGrp="1"/>
          </p:cNvSpPr>
          <p:nvPr>
            <p:ph idx="1"/>
          </p:nvPr>
        </p:nvSpPr>
        <p:spPr>
          <a:xfrm>
            <a:off x="428626" y="2128216"/>
            <a:ext cx="3741038" cy="3976555"/>
          </a:xfrm>
        </p:spPr>
        <p:txBody>
          <a:bodyPr>
            <a:normAutofit/>
          </a:bodyPr>
          <a:lstStyle/>
          <a:p>
            <a:r>
              <a:rPr lang="en-US" sz="1800" dirty="0"/>
              <a:t>December 2017 version of the SF 87 Fingerprint Chart</a:t>
            </a:r>
          </a:p>
          <a:p>
            <a:r>
              <a:rPr lang="en-US" sz="1800" dirty="0"/>
              <a:t>Send two (2) fingerprint cards to applicant. *Highlighted*</a:t>
            </a:r>
          </a:p>
          <a:p>
            <a:r>
              <a:rPr lang="en-US" sz="1800" dirty="0"/>
              <a:t>NBIB website for locations where prints can be done: </a:t>
            </a:r>
          </a:p>
          <a:p>
            <a:pPr marL="0" indent="0">
              <a:buNone/>
            </a:pPr>
            <a:r>
              <a:rPr lang="en-US" sz="1800" dirty="0">
                <a:hlinkClick r:id="rId2"/>
              </a:rPr>
              <a:t>https://www.nbinformation.com/locations/</a:t>
            </a:r>
            <a:endParaRPr lang="en-US" sz="1800" dirty="0"/>
          </a:p>
          <a:p>
            <a:r>
              <a:rPr lang="en-US" sz="1800" dirty="0"/>
              <a:t>Send Fingerprint cards to:</a:t>
            </a:r>
          </a:p>
          <a:p>
            <a:pPr marL="0" indent="0">
              <a:buNone/>
            </a:pPr>
            <a:r>
              <a:rPr lang="nb-NO" sz="1800" dirty="0"/>
              <a:t>5601 Sunnyside Ave, Rm 3-1168, Beltsville, MD 20705</a:t>
            </a:r>
          </a:p>
          <a:p>
            <a:endParaRPr lang="en-US" sz="1800" dirty="0"/>
          </a:p>
        </p:txBody>
      </p:sp>
      <p:pic>
        <p:nvPicPr>
          <p:cNvPr id="6" name="Content Placeholder 5">
            <a:extLst>
              <a:ext uri="{FF2B5EF4-FFF2-40B4-BE49-F238E27FC236}">
                <a16:creationId xmlns:a16="http://schemas.microsoft.com/office/drawing/2014/main" id="{0B0ACD68-5C05-4FB7-9EBB-9407E3B0FF4C}"/>
              </a:ext>
            </a:extLst>
          </p:cNvPr>
          <p:cNvPicPr>
            <a:picLocks noChangeAspect="1"/>
          </p:cNvPicPr>
          <p:nvPr/>
        </p:nvPicPr>
        <p:blipFill>
          <a:blip r:embed="rId3"/>
          <a:stretch>
            <a:fillRect/>
          </a:stretch>
        </p:blipFill>
        <p:spPr>
          <a:xfrm>
            <a:off x="4654295" y="2128217"/>
            <a:ext cx="7109080" cy="4016628"/>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33362170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E2F5E-C5A7-3091-0B20-CE67114FEB7D}"/>
              </a:ext>
            </a:extLst>
          </p:cNvPr>
          <p:cNvSpPr>
            <a:spLocks noGrp="1"/>
          </p:cNvSpPr>
          <p:nvPr>
            <p:ph type="title"/>
          </p:nvPr>
        </p:nvSpPr>
        <p:spPr>
          <a:xfrm>
            <a:off x="677334" y="609600"/>
            <a:ext cx="8596668" cy="563418"/>
          </a:xfrm>
        </p:spPr>
        <p:txBody>
          <a:bodyPr/>
          <a:lstStyle/>
          <a:p>
            <a:r>
              <a:rPr lang="en-US" sz="2800" dirty="0" err="1"/>
              <a:t>Lincpass</a:t>
            </a:r>
            <a:r>
              <a:rPr lang="en-US" sz="2800" dirty="0"/>
              <a:t> Residency Requirement</a:t>
            </a:r>
          </a:p>
        </p:txBody>
      </p:sp>
      <p:sp>
        <p:nvSpPr>
          <p:cNvPr id="3" name="Content Placeholder 2">
            <a:extLst>
              <a:ext uri="{FF2B5EF4-FFF2-40B4-BE49-F238E27FC236}">
                <a16:creationId xmlns:a16="http://schemas.microsoft.com/office/drawing/2014/main" id="{2FC48251-5C8A-ADBB-CB1F-A5E259DBECFC}"/>
              </a:ext>
            </a:extLst>
          </p:cNvPr>
          <p:cNvSpPr>
            <a:spLocks noGrp="1"/>
          </p:cNvSpPr>
          <p:nvPr>
            <p:ph sz="half" idx="1"/>
          </p:nvPr>
        </p:nvSpPr>
        <p:spPr>
          <a:xfrm>
            <a:off x="755904" y="1269998"/>
            <a:ext cx="4425696" cy="3284247"/>
          </a:xfrm>
        </p:spPr>
        <p:txBody>
          <a:bodyPr/>
          <a:lstStyle/>
          <a:p>
            <a:pPr marL="0" indent="0">
              <a:buNone/>
            </a:pPr>
            <a:r>
              <a:rPr lang="en-US" sz="1800" dirty="0">
                <a:effectLst/>
                <a:latin typeface="Calibri" panose="020F0502020204030204" pitchFamily="34" charset="0"/>
                <a:ea typeface="Calibri" panose="020F0502020204030204" pitchFamily="34" charset="0"/>
              </a:rPr>
              <a:t>Foreign Nationals must have a minimum of a 3-year residency to obtain a PIV card. </a:t>
            </a:r>
          </a:p>
          <a:p>
            <a:pPr marL="0" indent="0">
              <a:buNone/>
            </a:pPr>
            <a:endParaRPr lang="en-US" dirty="0">
              <a:latin typeface="Calibri" panose="020F0502020204030204" pitchFamily="34" charset="0"/>
            </a:endParaRPr>
          </a:p>
          <a:p>
            <a:pPr marL="0" indent="0">
              <a:buNone/>
            </a:pPr>
            <a:r>
              <a:rPr lang="en-US" dirty="0">
                <a:hlinkClick r:id="rId2"/>
              </a:rPr>
              <a:t>https://www.opm.gov/suitability/suitability-executive-agent/policy/cred-standards.pdf</a:t>
            </a:r>
            <a:endParaRPr lang="en-US" dirty="0"/>
          </a:p>
          <a:p>
            <a:pPr marL="0" indent="0">
              <a:buNone/>
            </a:pPr>
            <a:endParaRPr lang="en-US" dirty="0"/>
          </a:p>
          <a:p>
            <a:pPr marL="0" indent="0">
              <a:buNone/>
            </a:pPr>
            <a:r>
              <a:rPr lang="en-US" dirty="0"/>
              <a:t>Alt-Linc will be used if a Foreign National does not meet the 3 Year Requirement. This Alt-Linc will need to be reissued every 6 months until the 3 Year Requirement is met.</a:t>
            </a:r>
          </a:p>
        </p:txBody>
      </p:sp>
      <p:sp>
        <p:nvSpPr>
          <p:cNvPr id="5" name="Slide Number Placeholder 4">
            <a:extLst>
              <a:ext uri="{FF2B5EF4-FFF2-40B4-BE49-F238E27FC236}">
                <a16:creationId xmlns:a16="http://schemas.microsoft.com/office/drawing/2014/main" id="{E36D1581-E003-E0A0-ABAE-22A049B88A47}"/>
              </a:ext>
            </a:extLst>
          </p:cNvPr>
          <p:cNvSpPr>
            <a:spLocks noGrp="1"/>
          </p:cNvSpPr>
          <p:nvPr>
            <p:ph type="sldNum" sz="quarter" idx="12"/>
          </p:nvPr>
        </p:nvSpPr>
        <p:spPr/>
        <p:txBody>
          <a:bodyPr/>
          <a:lstStyle/>
          <a:p>
            <a:fld id="{48F63A3B-78C7-47BE-AE5E-E10140E04643}" type="slidenum">
              <a:rPr lang="en-US" smtClean="0"/>
              <a:t>61</a:t>
            </a:fld>
            <a:endParaRPr lang="en-US" dirty="0"/>
          </a:p>
        </p:txBody>
      </p:sp>
      <p:pic>
        <p:nvPicPr>
          <p:cNvPr id="7" name="Picture 6">
            <a:extLst>
              <a:ext uri="{FF2B5EF4-FFF2-40B4-BE49-F238E27FC236}">
                <a16:creationId xmlns:a16="http://schemas.microsoft.com/office/drawing/2014/main" id="{DDC6C3DB-8F92-258D-B160-CF3A3DCEFC0D}"/>
              </a:ext>
            </a:extLst>
          </p:cNvPr>
          <p:cNvPicPr>
            <a:picLocks noChangeAspect="1"/>
          </p:cNvPicPr>
          <p:nvPr/>
        </p:nvPicPr>
        <p:blipFill>
          <a:blip r:embed="rId3"/>
          <a:stretch>
            <a:fillRect/>
          </a:stretch>
        </p:blipFill>
        <p:spPr>
          <a:xfrm>
            <a:off x="5536092" y="1173018"/>
            <a:ext cx="6485182" cy="5494496"/>
          </a:xfrm>
          <a:prstGeom prst="rect">
            <a:avLst/>
          </a:prstGeom>
          <a:ln w="38100" cap="sq">
            <a:solidFill>
              <a:schemeClr val="accent2"/>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826025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4A676-9A1F-9C30-6C9D-CDEB5FAFC12D}"/>
              </a:ext>
            </a:extLst>
          </p:cNvPr>
          <p:cNvSpPr>
            <a:spLocks noGrp="1"/>
          </p:cNvSpPr>
          <p:nvPr>
            <p:ph type="title"/>
          </p:nvPr>
        </p:nvSpPr>
        <p:spPr/>
        <p:txBody>
          <a:bodyPr/>
          <a:lstStyle/>
          <a:p>
            <a:r>
              <a:rPr lang="en-US" dirty="0"/>
              <a:t>Separating Contractors</a:t>
            </a:r>
          </a:p>
        </p:txBody>
      </p:sp>
      <p:sp>
        <p:nvSpPr>
          <p:cNvPr id="3" name="Content Placeholder 2">
            <a:extLst>
              <a:ext uri="{FF2B5EF4-FFF2-40B4-BE49-F238E27FC236}">
                <a16:creationId xmlns:a16="http://schemas.microsoft.com/office/drawing/2014/main" id="{543D614F-AE34-1CED-0E20-F9FC6E42FE4F}"/>
              </a:ext>
            </a:extLst>
          </p:cNvPr>
          <p:cNvSpPr>
            <a:spLocks noGrp="1"/>
          </p:cNvSpPr>
          <p:nvPr>
            <p:ph sz="half" idx="1"/>
          </p:nvPr>
        </p:nvSpPr>
        <p:spPr>
          <a:xfrm>
            <a:off x="755904" y="1408176"/>
            <a:ext cx="10680192" cy="1275236"/>
          </a:xfrm>
          <a:solidFill>
            <a:schemeClr val="bg1"/>
          </a:solidFill>
        </p:spPr>
        <p:txBody>
          <a:bodyPr/>
          <a:lstStyle/>
          <a:p>
            <a:pPr marL="0" indent="0">
              <a:buNone/>
            </a:pPr>
            <a:r>
              <a:rPr lang="en-US" dirty="0"/>
              <a:t>Anyone who has had a suitability ticket on them will need to be terminated in the system when they leave. Whether they have a </a:t>
            </a:r>
            <a:r>
              <a:rPr lang="en-US" dirty="0" err="1"/>
              <a:t>lincpass</a:t>
            </a:r>
            <a:r>
              <a:rPr lang="en-US" dirty="0"/>
              <a:t> or now. The best way for me to know is if you submit a ticket.</a:t>
            </a:r>
          </a:p>
        </p:txBody>
      </p:sp>
      <p:sp>
        <p:nvSpPr>
          <p:cNvPr id="5" name="Slide Number Placeholder 4">
            <a:extLst>
              <a:ext uri="{FF2B5EF4-FFF2-40B4-BE49-F238E27FC236}">
                <a16:creationId xmlns:a16="http://schemas.microsoft.com/office/drawing/2014/main" id="{A041E7EA-213D-012E-8E78-1E1899D120E4}"/>
              </a:ext>
            </a:extLst>
          </p:cNvPr>
          <p:cNvSpPr>
            <a:spLocks noGrp="1"/>
          </p:cNvSpPr>
          <p:nvPr>
            <p:ph type="sldNum" sz="quarter" idx="12"/>
          </p:nvPr>
        </p:nvSpPr>
        <p:spPr/>
        <p:txBody>
          <a:bodyPr/>
          <a:lstStyle/>
          <a:p>
            <a:fld id="{48F63A3B-78C7-47BE-AE5E-E10140E04643}" type="slidenum">
              <a:rPr lang="en-US" smtClean="0"/>
              <a:t>62</a:t>
            </a:fld>
            <a:endParaRPr lang="en-US" dirty="0"/>
          </a:p>
        </p:txBody>
      </p:sp>
      <p:pic>
        <p:nvPicPr>
          <p:cNvPr id="1026" name="Picture 2">
            <a:extLst>
              <a:ext uri="{FF2B5EF4-FFF2-40B4-BE49-F238E27FC236}">
                <a16:creationId xmlns:a16="http://schemas.microsoft.com/office/drawing/2014/main" id="{12C0E36B-EB35-A89A-63EB-05DD7CBDAE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117" y="2098176"/>
            <a:ext cx="40195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63A53FB9-0BD5-4F92-B1CD-7D8E289EB495}"/>
              </a:ext>
            </a:extLst>
          </p:cNvPr>
          <p:cNvSpPr txBox="1"/>
          <p:nvPr/>
        </p:nvSpPr>
        <p:spPr>
          <a:xfrm>
            <a:off x="755904" y="3105834"/>
            <a:ext cx="1039708" cy="646331"/>
          </a:xfrm>
          <a:prstGeom prst="rect">
            <a:avLst/>
          </a:prstGeom>
          <a:noFill/>
        </p:spPr>
        <p:txBody>
          <a:bodyPr wrap="none" rtlCol="0">
            <a:spAutoFit/>
          </a:bodyPr>
          <a:lstStyle/>
          <a:p>
            <a:r>
              <a:rPr lang="en-US" sz="1800" dirty="0">
                <a:effectLst/>
                <a:latin typeface="Calibri" panose="020F0502020204030204" pitchFamily="34" charset="0"/>
                <a:ea typeface="Calibri" panose="020F0502020204030204" pitchFamily="34" charset="0"/>
              </a:rPr>
              <a:t>Example:</a:t>
            </a:r>
          </a:p>
          <a:p>
            <a:endParaRPr lang="en-US" dirty="0"/>
          </a:p>
        </p:txBody>
      </p:sp>
      <p:pic>
        <p:nvPicPr>
          <p:cNvPr id="1028" name="Picture 4">
            <a:extLst>
              <a:ext uri="{FF2B5EF4-FFF2-40B4-BE49-F238E27FC236}">
                <a16:creationId xmlns:a16="http://schemas.microsoft.com/office/drawing/2014/main" id="{9E36A461-C6FD-FCA6-9F7F-FCE70479C6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117" y="3481988"/>
            <a:ext cx="7153409" cy="2774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44114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1507067" y="1267012"/>
            <a:ext cx="7766936" cy="2783824"/>
          </a:xfrm>
        </p:spPr>
        <p:txBody>
          <a:bodyPr vert="horz" lIns="91440" tIns="45720" rIns="91440" bIns="45720" rtlCol="0" anchor="b">
            <a:normAutofit/>
          </a:bodyPr>
          <a:lstStyle/>
          <a:p>
            <a:pPr algn="r"/>
            <a:r>
              <a:rPr lang="en-US" sz="6600" b="1" dirty="0">
                <a:solidFill>
                  <a:schemeClr val="accent3">
                    <a:lumMod val="50000"/>
                  </a:schemeClr>
                </a:solidFill>
              </a:rPr>
              <a:t>External Links</a:t>
            </a:r>
          </a:p>
        </p:txBody>
      </p:sp>
      <p:sp>
        <p:nvSpPr>
          <p:cNvPr id="3" name="Text Placeholder 2">
            <a:extLst>
              <a:ext uri="{FF2B5EF4-FFF2-40B4-BE49-F238E27FC236}">
                <a16:creationId xmlns:a16="http://schemas.microsoft.com/office/drawing/2014/main" id="{A2E339BF-E6D7-DD0E-AF02-6813852EE723}"/>
              </a:ext>
            </a:extLst>
          </p:cNvPr>
          <p:cNvSpPr>
            <a:spLocks noGrp="1"/>
          </p:cNvSpPr>
          <p:nvPr>
            <p:ph type="body" idx="1"/>
          </p:nvPr>
        </p:nvSpPr>
        <p:spPr>
          <a:xfrm>
            <a:off x="1507067" y="4050833"/>
            <a:ext cx="7766936" cy="1096899"/>
          </a:xfrm>
        </p:spPr>
        <p:txBody>
          <a:bodyPr vert="horz" lIns="91440" tIns="45720" rIns="91440" bIns="45720" rtlCol="0" anchor="t">
            <a:normAutofit/>
          </a:bodyPr>
          <a:lstStyle/>
          <a:p>
            <a:pPr algn="r"/>
            <a:r>
              <a:rPr lang="en-US" sz="1800" b="1" dirty="0">
                <a:solidFill>
                  <a:srgbClr val="54A021"/>
                </a:solidFill>
              </a:rPr>
              <a:t>To HRL</a:t>
            </a:r>
          </a:p>
          <a:p>
            <a:pPr algn="r"/>
            <a:r>
              <a:rPr lang="en-US" sz="1800" b="1" dirty="0">
                <a:solidFill>
                  <a:srgbClr val="54A021"/>
                </a:solidFill>
              </a:rPr>
              <a:t>Deborah Melendez</a:t>
            </a:r>
          </a:p>
        </p:txBody>
      </p:sp>
    </p:spTree>
    <p:extLst>
      <p:ext uri="{BB962C8B-B14F-4D97-AF65-F5344CB8AC3E}">
        <p14:creationId xmlns:p14="http://schemas.microsoft.com/office/powerpoint/2010/main" val="7416917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AA6B01A-091A-B843-C67E-BAFA763ED249}"/>
              </a:ext>
            </a:extLst>
          </p:cNvPr>
          <p:cNvSpPr>
            <a:spLocks noGrp="1"/>
          </p:cNvSpPr>
          <p:nvPr>
            <p:ph type="sldNum" sz="quarter" idx="12"/>
          </p:nvPr>
        </p:nvSpPr>
        <p:spPr/>
        <p:txBody>
          <a:bodyPr/>
          <a:lstStyle/>
          <a:p>
            <a:fld id="{48F63A3B-78C7-47BE-AE5E-E10140E04643}" type="slidenum">
              <a:rPr lang="en-US" smtClean="0"/>
              <a:t>64</a:t>
            </a:fld>
            <a:endParaRPr lang="en-US" dirty="0"/>
          </a:p>
        </p:txBody>
      </p:sp>
      <p:sp>
        <p:nvSpPr>
          <p:cNvPr id="6" name="Title 1">
            <a:extLst>
              <a:ext uri="{FF2B5EF4-FFF2-40B4-BE49-F238E27FC236}">
                <a16:creationId xmlns:a16="http://schemas.microsoft.com/office/drawing/2014/main" id="{4B8E662E-7AD8-2A91-3D3C-A10F921409A0}"/>
              </a:ext>
            </a:extLst>
          </p:cNvPr>
          <p:cNvSpPr>
            <a:spLocks noGrp="1"/>
          </p:cNvSpPr>
          <p:nvPr>
            <p:ph type="title"/>
          </p:nvPr>
        </p:nvSpPr>
        <p:spPr>
          <a:xfrm>
            <a:off x="638175" y="864685"/>
            <a:ext cx="10668000" cy="822072"/>
          </a:xfrm>
        </p:spPr>
        <p:txBody>
          <a:bodyPr vert="horz" lIns="91440" tIns="45720" rIns="91440" bIns="45720" rtlCol="0" anchor="t">
            <a:normAutofit/>
          </a:bodyPr>
          <a:lstStyle/>
          <a:p>
            <a:r>
              <a:rPr lang="en-US" kern="1200" spc="-50" baseline="0" dirty="0">
                <a:solidFill>
                  <a:schemeClr val="tx1"/>
                </a:solidFill>
                <a:latin typeface="+mj-lt"/>
                <a:ea typeface="+mj-ea"/>
                <a:cs typeface="+mj-cs"/>
              </a:rPr>
              <a:t>External Links</a:t>
            </a:r>
          </a:p>
        </p:txBody>
      </p:sp>
      <p:sp>
        <p:nvSpPr>
          <p:cNvPr id="7" name="TextBox 8">
            <a:extLst>
              <a:ext uri="{FF2B5EF4-FFF2-40B4-BE49-F238E27FC236}">
                <a16:creationId xmlns:a16="http://schemas.microsoft.com/office/drawing/2014/main" id="{07ECBEF3-1032-1AF2-FADF-A5F6B26F5ED8}"/>
              </a:ext>
            </a:extLst>
          </p:cNvPr>
          <p:cNvSpPr txBox="1"/>
          <p:nvPr/>
        </p:nvSpPr>
        <p:spPr>
          <a:xfrm>
            <a:off x="638175" y="1954658"/>
            <a:ext cx="3871681" cy="4756859"/>
          </a:xfrm>
          <a:prstGeom prst="rect">
            <a:avLst/>
          </a:prstGeom>
        </p:spPr>
        <p:txBody>
          <a:bodyPr vert="horz" lIns="91440" tIns="45720" rIns="91440" bIns="45720" rtlCol="0">
            <a:normAutofit/>
          </a:bodyPr>
          <a:lstStyle/>
          <a:p>
            <a:pPr>
              <a:lnSpc>
                <a:spcPct val="95000"/>
              </a:lnSpc>
              <a:spcAft>
                <a:spcPts val="600"/>
              </a:spcAft>
            </a:pPr>
            <a:r>
              <a:rPr lang="en-US" sz="1400" dirty="0"/>
              <a:t> </a:t>
            </a:r>
            <a:r>
              <a:rPr lang="en-US" sz="1400" dirty="0">
                <a:hlinkClick r:id="rId2"/>
              </a:rPr>
              <a:t>Midwest Area SOP Manual</a:t>
            </a:r>
            <a:endParaRPr lang="en-US" sz="1400" dirty="0"/>
          </a:p>
          <a:p>
            <a:pPr>
              <a:lnSpc>
                <a:spcPct val="95000"/>
              </a:lnSpc>
              <a:spcAft>
                <a:spcPts val="600"/>
              </a:spcAft>
            </a:pPr>
            <a:endParaRPr lang="en-US" sz="1400" dirty="0"/>
          </a:p>
          <a:p>
            <a:pPr>
              <a:lnSpc>
                <a:spcPct val="95000"/>
              </a:lnSpc>
              <a:spcAft>
                <a:spcPts val="600"/>
              </a:spcAft>
            </a:pPr>
            <a:r>
              <a:rPr lang="en-US" sz="1400" dirty="0">
                <a:hlinkClick r:id="rId3"/>
              </a:rPr>
              <a:t>AFM Customer Service Portal Information – Axon</a:t>
            </a:r>
            <a:endParaRPr lang="en-US" sz="1400" dirty="0"/>
          </a:p>
          <a:p>
            <a:pPr>
              <a:lnSpc>
                <a:spcPct val="95000"/>
              </a:lnSpc>
              <a:spcAft>
                <a:spcPts val="600"/>
              </a:spcAft>
            </a:pPr>
            <a:endParaRPr lang="en-US" sz="1400" dirty="0"/>
          </a:p>
          <a:p>
            <a:pPr>
              <a:lnSpc>
                <a:spcPct val="95000"/>
              </a:lnSpc>
              <a:spcAft>
                <a:spcPts val="600"/>
              </a:spcAft>
            </a:pPr>
            <a:r>
              <a:rPr lang="en-US" sz="1400">
                <a:hlinkClick r:id="rId4"/>
              </a:rPr>
              <a:t>ARS FV Fastrack Processing</a:t>
            </a:r>
            <a:endParaRPr lang="en-US" sz="1400"/>
          </a:p>
          <a:p>
            <a:pPr>
              <a:lnSpc>
                <a:spcPct val="95000"/>
              </a:lnSpc>
              <a:spcAft>
                <a:spcPts val="600"/>
              </a:spcAft>
            </a:pPr>
            <a:endParaRPr lang="en-US" sz="1400" dirty="0"/>
          </a:p>
          <a:p>
            <a:pPr>
              <a:lnSpc>
                <a:spcPct val="95000"/>
              </a:lnSpc>
              <a:spcAft>
                <a:spcPts val="600"/>
              </a:spcAft>
            </a:pPr>
            <a:r>
              <a:rPr lang="en-US" sz="1400" dirty="0">
                <a:hlinkClick r:id="rId5"/>
              </a:rPr>
              <a:t>Personnel Security &amp; Suitability Program</a:t>
            </a:r>
            <a:endParaRPr lang="en-US" sz="1400" dirty="0"/>
          </a:p>
          <a:p>
            <a:pPr>
              <a:lnSpc>
                <a:spcPct val="95000"/>
              </a:lnSpc>
              <a:spcAft>
                <a:spcPts val="600"/>
              </a:spcAft>
            </a:pPr>
            <a:r>
              <a:rPr lang="en-US" sz="1400" dirty="0">
                <a:hlinkClick r:id="rId6"/>
              </a:rPr>
              <a:t>PSS Email/New PII form</a:t>
            </a:r>
            <a:endParaRPr lang="en-US" sz="1400" dirty="0"/>
          </a:p>
          <a:p>
            <a:pPr>
              <a:lnSpc>
                <a:spcPct val="95000"/>
              </a:lnSpc>
              <a:spcAft>
                <a:spcPts val="600"/>
              </a:spcAft>
            </a:pPr>
            <a:endParaRPr lang="en-US" sz="1400" dirty="0">
              <a:hlinkClick r:id="rId7"/>
            </a:endParaRPr>
          </a:p>
          <a:p>
            <a:pPr>
              <a:lnSpc>
                <a:spcPct val="95000"/>
              </a:lnSpc>
              <a:spcAft>
                <a:spcPts val="600"/>
              </a:spcAft>
            </a:pPr>
            <a:r>
              <a:rPr lang="en-US" sz="1400" b="1" dirty="0"/>
              <a:t>Foreign Nationals with Less that 3 Years Residency</a:t>
            </a:r>
            <a:endParaRPr lang="en-US" sz="1400" b="1" dirty="0">
              <a:hlinkClick r:id="rId7"/>
            </a:endParaRPr>
          </a:p>
          <a:p>
            <a:pPr>
              <a:lnSpc>
                <a:spcPct val="95000"/>
              </a:lnSpc>
              <a:spcAft>
                <a:spcPts val="600"/>
              </a:spcAft>
            </a:pPr>
            <a:r>
              <a:rPr lang="en-US" sz="1400" dirty="0">
                <a:hlinkClick r:id="rId7"/>
              </a:rPr>
              <a:t>USDA Personnel &amp; Document Security Memo</a:t>
            </a:r>
            <a:endParaRPr lang="en-US" sz="1400" dirty="0"/>
          </a:p>
          <a:p>
            <a:pPr>
              <a:lnSpc>
                <a:spcPct val="95000"/>
              </a:lnSpc>
              <a:spcAft>
                <a:spcPts val="600"/>
              </a:spcAft>
            </a:pPr>
            <a:r>
              <a:rPr lang="en-US" sz="1400" dirty="0">
                <a:hlinkClick r:id="rId8"/>
              </a:rPr>
              <a:t>Guidance for AltLinc</a:t>
            </a:r>
            <a:endParaRPr lang="en-US" sz="1400" dirty="0">
              <a:hlinkClick r:id="rId9"/>
            </a:endParaRPr>
          </a:p>
          <a:p>
            <a:pPr>
              <a:lnSpc>
                <a:spcPct val="95000"/>
              </a:lnSpc>
              <a:spcAft>
                <a:spcPts val="600"/>
              </a:spcAft>
            </a:pPr>
            <a:r>
              <a:rPr lang="en-US" sz="1400" dirty="0">
                <a:hlinkClick r:id="rId9"/>
              </a:rPr>
              <a:t>OF 86C Form-Special Agreements Check (SAC)</a:t>
            </a:r>
            <a:endParaRPr lang="en-US" sz="1400" dirty="0"/>
          </a:p>
          <a:p>
            <a:pPr>
              <a:lnSpc>
                <a:spcPct val="95000"/>
              </a:lnSpc>
              <a:spcAft>
                <a:spcPts val="600"/>
              </a:spcAft>
            </a:pPr>
            <a:r>
              <a:rPr lang="en-US" sz="1400" dirty="0">
                <a:hlinkClick r:id="rId10"/>
              </a:rPr>
              <a:t>SF 85 Form – Release of Information</a:t>
            </a:r>
            <a:endParaRPr lang="en-US" sz="1400" dirty="0"/>
          </a:p>
          <a:p>
            <a:pPr>
              <a:lnSpc>
                <a:spcPct val="95000"/>
              </a:lnSpc>
              <a:spcAft>
                <a:spcPts val="600"/>
              </a:spcAft>
            </a:pPr>
            <a:endParaRPr lang="en-US" sz="1400" dirty="0"/>
          </a:p>
          <a:p>
            <a:pPr>
              <a:lnSpc>
                <a:spcPct val="95000"/>
              </a:lnSpc>
              <a:spcAft>
                <a:spcPts val="600"/>
              </a:spcAft>
            </a:pPr>
            <a:endParaRPr lang="en-US" sz="1400" dirty="0"/>
          </a:p>
          <a:p>
            <a:pPr>
              <a:lnSpc>
                <a:spcPct val="95000"/>
              </a:lnSpc>
              <a:spcAft>
                <a:spcPts val="600"/>
              </a:spcAft>
            </a:pPr>
            <a:endParaRPr lang="en-US" sz="1400" dirty="0"/>
          </a:p>
          <a:p>
            <a:pPr>
              <a:lnSpc>
                <a:spcPct val="95000"/>
              </a:lnSpc>
              <a:spcAft>
                <a:spcPts val="600"/>
              </a:spcAft>
            </a:pPr>
            <a:endParaRPr lang="en-US" sz="1400" dirty="0"/>
          </a:p>
        </p:txBody>
      </p:sp>
      <p:sp>
        <p:nvSpPr>
          <p:cNvPr id="2" name="TextBox 1">
            <a:extLst>
              <a:ext uri="{FF2B5EF4-FFF2-40B4-BE49-F238E27FC236}">
                <a16:creationId xmlns:a16="http://schemas.microsoft.com/office/drawing/2014/main" id="{5F003879-A427-6539-4B54-F1476141FFBD}"/>
              </a:ext>
            </a:extLst>
          </p:cNvPr>
          <p:cNvSpPr txBox="1"/>
          <p:nvPr/>
        </p:nvSpPr>
        <p:spPr>
          <a:xfrm>
            <a:off x="4998128" y="1775534"/>
            <a:ext cx="3871681" cy="2677656"/>
          </a:xfrm>
          <a:prstGeom prst="rect">
            <a:avLst/>
          </a:prstGeom>
          <a:noFill/>
        </p:spPr>
        <p:txBody>
          <a:bodyPr wrap="square" rtlCol="0">
            <a:spAutoFit/>
          </a:bodyPr>
          <a:lstStyle/>
          <a:p>
            <a:pPr>
              <a:lnSpc>
                <a:spcPct val="95000"/>
              </a:lnSpc>
              <a:spcAft>
                <a:spcPts val="600"/>
              </a:spcAft>
            </a:pPr>
            <a:r>
              <a:rPr lang="en-US" sz="1400" dirty="0">
                <a:hlinkClick r:id="rId11"/>
              </a:rPr>
              <a:t>ARS Foreign National Visitor Program</a:t>
            </a:r>
            <a:endParaRPr lang="en-US" sz="1400" dirty="0"/>
          </a:p>
          <a:p>
            <a:pPr>
              <a:lnSpc>
                <a:spcPct val="95000"/>
              </a:lnSpc>
              <a:spcAft>
                <a:spcPts val="600"/>
              </a:spcAft>
            </a:pPr>
            <a:r>
              <a:rPr lang="en-US" sz="1400" dirty="0">
                <a:hlinkClick r:id="rId12"/>
              </a:rPr>
              <a:t>ARS Foreign National Visitors Biographical Sketch </a:t>
            </a:r>
            <a:endParaRPr lang="en-US" sz="1400" dirty="0"/>
          </a:p>
          <a:p>
            <a:pPr>
              <a:lnSpc>
                <a:spcPct val="95000"/>
              </a:lnSpc>
              <a:spcAft>
                <a:spcPts val="600"/>
              </a:spcAft>
            </a:pPr>
            <a:r>
              <a:rPr lang="en-US" sz="1400" dirty="0">
                <a:hlinkClick r:id="rId13"/>
              </a:rPr>
              <a:t>ARS Project Information for Foreign Visitors</a:t>
            </a:r>
            <a:endParaRPr lang="en-US" sz="1400" dirty="0"/>
          </a:p>
          <a:p>
            <a:pPr>
              <a:lnSpc>
                <a:spcPct val="95000"/>
              </a:lnSpc>
              <a:spcAft>
                <a:spcPts val="600"/>
              </a:spcAft>
            </a:pPr>
            <a:endParaRPr lang="en-US" sz="1400" dirty="0"/>
          </a:p>
          <a:p>
            <a:pPr>
              <a:lnSpc>
                <a:spcPct val="95000"/>
              </a:lnSpc>
              <a:spcAft>
                <a:spcPts val="600"/>
              </a:spcAft>
            </a:pPr>
            <a:r>
              <a:rPr lang="en-US" sz="1400" dirty="0">
                <a:hlinkClick r:id="rId14"/>
              </a:rPr>
              <a:t>Foreign National Request Memo</a:t>
            </a:r>
            <a:endParaRPr lang="en-US" sz="1400" dirty="0"/>
          </a:p>
          <a:p>
            <a:pPr>
              <a:lnSpc>
                <a:spcPct val="95000"/>
              </a:lnSpc>
              <a:spcAft>
                <a:spcPts val="600"/>
              </a:spcAft>
            </a:pPr>
            <a:r>
              <a:rPr lang="en-US" sz="1400" dirty="0">
                <a:hlinkClick r:id="rId15"/>
              </a:rPr>
              <a:t>Electronic Forms – Axon</a:t>
            </a:r>
            <a:endParaRPr lang="en-US" sz="1400" dirty="0"/>
          </a:p>
          <a:p>
            <a:pPr>
              <a:lnSpc>
                <a:spcPct val="95000"/>
              </a:lnSpc>
              <a:spcAft>
                <a:spcPts val="600"/>
              </a:spcAft>
            </a:pPr>
            <a:r>
              <a:rPr lang="en-US" sz="1400" dirty="0">
                <a:hlinkClick r:id="rId16"/>
              </a:rPr>
              <a:t>ARS 215</a:t>
            </a:r>
            <a:r>
              <a:rPr lang="en-US" sz="1400" dirty="0"/>
              <a:t> – </a:t>
            </a:r>
            <a:r>
              <a:rPr lang="en-US" sz="1400" b="1" dirty="0"/>
              <a:t>Please delete old ARS 215 and use the most recent</a:t>
            </a:r>
          </a:p>
          <a:p>
            <a:pPr>
              <a:lnSpc>
                <a:spcPct val="95000"/>
              </a:lnSpc>
              <a:spcAft>
                <a:spcPts val="600"/>
              </a:spcAft>
            </a:pPr>
            <a:r>
              <a:rPr lang="en-US" sz="1400" dirty="0">
                <a:hlinkClick r:id="rId17"/>
              </a:rPr>
              <a:t>OF-306</a:t>
            </a:r>
            <a:endParaRPr lang="en-US" sz="1400" dirty="0"/>
          </a:p>
        </p:txBody>
      </p:sp>
    </p:spTree>
    <p:extLst>
      <p:ext uri="{BB962C8B-B14F-4D97-AF65-F5344CB8AC3E}">
        <p14:creationId xmlns:p14="http://schemas.microsoft.com/office/powerpoint/2010/main" val="7426658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1507067" y="1249256"/>
            <a:ext cx="7766936" cy="2783824"/>
          </a:xfrm>
        </p:spPr>
        <p:txBody>
          <a:bodyPr vert="horz" lIns="91440" tIns="45720" rIns="91440" bIns="45720" rtlCol="0" anchor="b">
            <a:normAutofit/>
          </a:bodyPr>
          <a:lstStyle/>
          <a:p>
            <a:pPr algn="ctr"/>
            <a:r>
              <a:rPr lang="en-US" sz="6600" b="1" dirty="0">
                <a:solidFill>
                  <a:schemeClr val="accent3">
                    <a:lumMod val="50000"/>
                  </a:schemeClr>
                </a:solidFill>
              </a:rPr>
              <a:t>      </a:t>
            </a:r>
            <a:br>
              <a:rPr lang="en-US" sz="6600" b="1" dirty="0">
                <a:solidFill>
                  <a:schemeClr val="accent3">
                    <a:lumMod val="50000"/>
                  </a:schemeClr>
                </a:solidFill>
              </a:rPr>
            </a:br>
            <a:r>
              <a:rPr lang="en-US" sz="6600" b="1" dirty="0">
                <a:solidFill>
                  <a:schemeClr val="accent3">
                    <a:lumMod val="50000"/>
                  </a:schemeClr>
                </a:solidFill>
              </a:rPr>
              <a:t>Questions</a:t>
            </a:r>
          </a:p>
        </p:txBody>
      </p:sp>
      <p:pic>
        <p:nvPicPr>
          <p:cNvPr id="6" name="Graphic 5" descr="Questions">
            <a:extLst>
              <a:ext uri="{FF2B5EF4-FFF2-40B4-BE49-F238E27FC236}">
                <a16:creationId xmlns:a16="http://schemas.microsoft.com/office/drawing/2014/main" id="{B53214EC-8870-B192-23A8-FB70607B04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02704" y="3362787"/>
            <a:ext cx="3765692" cy="3765692"/>
          </a:xfrm>
          <a:prstGeom prst="rect">
            <a:avLst/>
          </a:prstGeom>
        </p:spPr>
      </p:pic>
    </p:spTree>
    <p:extLst>
      <p:ext uri="{BB962C8B-B14F-4D97-AF65-F5344CB8AC3E}">
        <p14:creationId xmlns:p14="http://schemas.microsoft.com/office/powerpoint/2010/main" val="77104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1507067" y="1267012"/>
            <a:ext cx="7766936" cy="2783824"/>
          </a:xfrm>
        </p:spPr>
        <p:txBody>
          <a:bodyPr vert="horz" lIns="91440" tIns="45720" rIns="91440" bIns="45720" rtlCol="0" anchor="b">
            <a:normAutofit fontScale="90000"/>
          </a:bodyPr>
          <a:lstStyle/>
          <a:p>
            <a:pPr algn="ctr"/>
            <a:r>
              <a:rPr lang="en-US" sz="6600" b="1" dirty="0">
                <a:solidFill>
                  <a:schemeClr val="accent3">
                    <a:lumMod val="50000"/>
                  </a:schemeClr>
                </a:solidFill>
              </a:rPr>
              <a:t>Area Office </a:t>
            </a:r>
            <a:br>
              <a:rPr lang="en-US" sz="6600" b="1" dirty="0">
                <a:solidFill>
                  <a:schemeClr val="accent3">
                    <a:lumMod val="50000"/>
                  </a:schemeClr>
                </a:solidFill>
              </a:rPr>
            </a:br>
            <a:r>
              <a:rPr lang="en-US" sz="6600" b="1" dirty="0">
                <a:solidFill>
                  <a:schemeClr val="accent3">
                    <a:lumMod val="50000"/>
                  </a:schemeClr>
                </a:solidFill>
              </a:rPr>
              <a:t>Pre-Name Trace Paperwork</a:t>
            </a:r>
          </a:p>
        </p:txBody>
      </p:sp>
      <p:sp>
        <p:nvSpPr>
          <p:cNvPr id="3" name="Text Placeholder 2">
            <a:extLst>
              <a:ext uri="{FF2B5EF4-FFF2-40B4-BE49-F238E27FC236}">
                <a16:creationId xmlns:a16="http://schemas.microsoft.com/office/drawing/2014/main" id="{A2E339BF-E6D7-DD0E-AF02-6813852EE723}"/>
              </a:ext>
            </a:extLst>
          </p:cNvPr>
          <p:cNvSpPr>
            <a:spLocks noGrp="1"/>
          </p:cNvSpPr>
          <p:nvPr>
            <p:ph type="body" idx="1"/>
          </p:nvPr>
        </p:nvSpPr>
        <p:spPr>
          <a:xfrm>
            <a:off x="1507067" y="4050833"/>
            <a:ext cx="7766936" cy="1096899"/>
          </a:xfrm>
        </p:spPr>
        <p:txBody>
          <a:bodyPr vert="horz" lIns="91440" tIns="45720" rIns="91440" bIns="45720" rtlCol="0" anchor="t">
            <a:normAutofit/>
          </a:bodyPr>
          <a:lstStyle/>
          <a:p>
            <a:pPr algn="r"/>
            <a:r>
              <a:rPr lang="en-US" sz="1800" b="1" dirty="0">
                <a:solidFill>
                  <a:srgbClr val="54A021"/>
                </a:solidFill>
              </a:rPr>
              <a:t>To Area Office</a:t>
            </a:r>
          </a:p>
          <a:p>
            <a:pPr algn="r"/>
            <a:r>
              <a:rPr lang="en-US" sz="1800" b="1" dirty="0">
                <a:solidFill>
                  <a:srgbClr val="54A021"/>
                </a:solidFill>
              </a:rPr>
              <a:t>Christina Brown</a:t>
            </a:r>
          </a:p>
        </p:txBody>
      </p:sp>
    </p:spTree>
    <p:extLst>
      <p:ext uri="{BB962C8B-B14F-4D97-AF65-F5344CB8AC3E}">
        <p14:creationId xmlns:p14="http://schemas.microsoft.com/office/powerpoint/2010/main" val="2952923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AECF22D2-2B16-C40D-AA90-609B5CD08B3D}"/>
              </a:ext>
            </a:extLst>
          </p:cNvPr>
          <p:cNvSpPr>
            <a:spLocks noGrp="1"/>
          </p:cNvSpPr>
          <p:nvPr>
            <p:ph type="sldNum" sz="quarter" idx="12"/>
          </p:nvPr>
        </p:nvSpPr>
        <p:spPr/>
        <p:txBody>
          <a:bodyPr/>
          <a:lstStyle/>
          <a:p>
            <a:fld id="{48F63A3B-78C7-47BE-AE5E-E10140E04643}" type="slidenum">
              <a:rPr lang="en-US" smtClean="0"/>
              <a:t>8</a:t>
            </a:fld>
            <a:endParaRPr lang="en-US" dirty="0"/>
          </a:p>
        </p:txBody>
      </p:sp>
      <p:sp>
        <p:nvSpPr>
          <p:cNvPr id="2" name="Title 1">
            <a:extLst>
              <a:ext uri="{FF2B5EF4-FFF2-40B4-BE49-F238E27FC236}">
                <a16:creationId xmlns:a16="http://schemas.microsoft.com/office/drawing/2014/main" id="{32CBCCEE-9D9A-7C93-936F-29A1FEAE7A73}"/>
              </a:ext>
            </a:extLst>
          </p:cNvPr>
          <p:cNvSpPr>
            <a:spLocks noGrp="1"/>
          </p:cNvSpPr>
          <p:nvPr>
            <p:ph type="title"/>
          </p:nvPr>
        </p:nvSpPr>
        <p:spPr>
          <a:xfrm>
            <a:off x="677334" y="609600"/>
            <a:ext cx="8596668" cy="883640"/>
          </a:xfrm>
        </p:spPr>
        <p:txBody>
          <a:bodyPr/>
          <a:lstStyle/>
          <a:p>
            <a:r>
              <a:rPr lang="en-US" sz="3600" dirty="0">
                <a:latin typeface="Arial" panose="020B0604020202020204" pitchFamily="34" charset="0"/>
                <a:cs typeface="Arial" panose="020B0604020202020204" pitchFamily="34" charset="0"/>
              </a:rPr>
              <a:t>Biographical Sketch/Project Information </a:t>
            </a:r>
          </a:p>
        </p:txBody>
      </p:sp>
      <p:sp>
        <p:nvSpPr>
          <p:cNvPr id="3" name="TextBox 2">
            <a:extLst>
              <a:ext uri="{FF2B5EF4-FFF2-40B4-BE49-F238E27FC236}">
                <a16:creationId xmlns:a16="http://schemas.microsoft.com/office/drawing/2014/main" id="{EE08808E-61BC-586F-D4E2-7DEF414AB2D0}"/>
              </a:ext>
            </a:extLst>
          </p:cNvPr>
          <p:cNvSpPr txBox="1"/>
          <p:nvPr/>
        </p:nvSpPr>
        <p:spPr>
          <a:xfrm>
            <a:off x="677334" y="1916262"/>
            <a:ext cx="7370762" cy="923330"/>
          </a:xfrm>
          <a:prstGeom prst="rect">
            <a:avLst/>
          </a:prstGeom>
          <a:noFill/>
        </p:spPr>
        <p:txBody>
          <a:bodyPr wrap="square" rtlCol="0">
            <a:spAutoFit/>
          </a:bodyPr>
          <a:lstStyle/>
          <a:p>
            <a:pPr marL="0" indent="0">
              <a:buNone/>
            </a:pPr>
            <a:r>
              <a:rPr lang="en-US" sz="1800" dirty="0">
                <a:effectLst/>
                <a:latin typeface="Arial" panose="020B0604020202020204" pitchFamily="34" charset="0"/>
                <a:ea typeface="MS PMincho" panose="02020600040205080304" pitchFamily="18" charset="-128"/>
                <a:cs typeface="Arial" panose="020B0604020202020204" pitchFamily="34" charset="0"/>
                <a:hlinkClick r:id="rId2"/>
              </a:rPr>
              <a:t>https://axon.ars.usda.gov/Inside%20ARS/AO-Hub/Pages/ARS-Foreign-Visitor-Program.aspx</a:t>
            </a:r>
            <a:endParaRPr lang="en-US" sz="1800" dirty="0">
              <a:effectLst/>
              <a:latin typeface="Arial" panose="020B0604020202020204" pitchFamily="34" charset="0"/>
              <a:ea typeface="MS PMincho" panose="02020600040205080304" pitchFamily="18" charset="-128"/>
              <a:cs typeface="Arial" panose="020B0604020202020204" pitchFamily="34" charset="0"/>
            </a:endParaRPr>
          </a:p>
          <a:p>
            <a:pPr marL="0" indent="0">
              <a:buNone/>
            </a:pPr>
            <a:endParaRPr lang="en-US" dirty="0"/>
          </a:p>
        </p:txBody>
      </p:sp>
      <p:sp>
        <p:nvSpPr>
          <p:cNvPr id="4" name="TextBox 3">
            <a:extLst>
              <a:ext uri="{FF2B5EF4-FFF2-40B4-BE49-F238E27FC236}">
                <a16:creationId xmlns:a16="http://schemas.microsoft.com/office/drawing/2014/main" id="{93CC2137-6B22-5952-3F3F-76C7F080D443}"/>
              </a:ext>
            </a:extLst>
          </p:cNvPr>
          <p:cNvSpPr txBox="1"/>
          <p:nvPr/>
        </p:nvSpPr>
        <p:spPr>
          <a:xfrm>
            <a:off x="677334" y="2800949"/>
            <a:ext cx="7370762" cy="3139321"/>
          </a:xfrm>
          <a:prstGeom prst="rect">
            <a:avLst/>
          </a:prstGeom>
          <a:noFill/>
        </p:spPr>
        <p:txBody>
          <a:bodyPr wrap="square" rtlCol="0">
            <a:spAutoFit/>
          </a:bodyPr>
          <a:lstStyle/>
          <a:p>
            <a:pPr marL="0" indent="0">
              <a:buNone/>
            </a:pPr>
            <a:r>
              <a:rPr lang="en-US" sz="1800" dirty="0">
                <a:effectLst/>
                <a:latin typeface="Arial" panose="020B0604020202020204" pitchFamily="34" charset="0"/>
                <a:ea typeface="MS PMincho" panose="02020600040205080304" pitchFamily="18" charset="-128"/>
                <a:cs typeface="Arial" panose="020B0604020202020204" pitchFamily="34" charset="0"/>
              </a:rPr>
              <a:t>ARS Foreign National Visitors Biographical Sketch Conversion - </a:t>
            </a:r>
            <a:r>
              <a:rPr lang="en-US" sz="1800" dirty="0">
                <a:effectLst/>
                <a:latin typeface="Arial" panose="020B0604020202020204" pitchFamily="34" charset="0"/>
                <a:ea typeface="MS PMincho" panose="02020600040205080304" pitchFamily="18" charset="-128"/>
                <a:cs typeface="Arial" panose="020B0604020202020204" pitchFamily="34" charset="0"/>
                <a:hlinkClick r:id="rId3"/>
              </a:rPr>
              <a:t>https://axon.ars.usda.gov/Inside%20ARS/AO-Hub/Documents/ARS%20Foreign%20National%20Visitors%20Biographical%20Sketch%20Conversion.pdf</a:t>
            </a:r>
            <a:endParaRPr lang="en-US" sz="1800" dirty="0">
              <a:effectLst/>
              <a:latin typeface="Arial" panose="020B0604020202020204" pitchFamily="34" charset="0"/>
              <a:ea typeface="MS PMincho" panose="02020600040205080304" pitchFamily="18" charset="-128"/>
              <a:cs typeface="Arial" panose="020B0604020202020204" pitchFamily="34" charset="0"/>
            </a:endParaRPr>
          </a:p>
          <a:p>
            <a:pPr marL="0" indent="0">
              <a:buNone/>
            </a:pPr>
            <a:endParaRPr lang="en-US" dirty="0">
              <a:latin typeface="Arial" panose="020B0604020202020204" pitchFamily="34" charset="0"/>
              <a:ea typeface="MS PMincho" panose="02020600040205080304" pitchFamily="18" charset="-128"/>
              <a:cs typeface="Arial" panose="020B0604020202020204" pitchFamily="34" charset="0"/>
            </a:endParaRPr>
          </a:p>
          <a:p>
            <a:pPr marL="0" indent="0">
              <a:buNone/>
            </a:pPr>
            <a:r>
              <a:rPr lang="en-US" sz="1800" dirty="0">
                <a:effectLst/>
                <a:latin typeface="Arial" panose="020B0604020202020204" pitchFamily="34" charset="0"/>
                <a:ea typeface="MS PMincho" panose="02020600040205080304" pitchFamily="18" charset="-128"/>
                <a:cs typeface="Arial" panose="020B0604020202020204" pitchFamily="34" charset="0"/>
              </a:rPr>
              <a:t>Project Information for ARS Foreign Visitors - </a:t>
            </a:r>
            <a:r>
              <a:rPr lang="en-US" sz="1800" dirty="0">
                <a:effectLst/>
                <a:latin typeface="Arial" panose="020B0604020202020204" pitchFamily="34" charset="0"/>
                <a:ea typeface="MS PMincho" panose="02020600040205080304" pitchFamily="18" charset="-128"/>
                <a:cs typeface="Arial" panose="020B0604020202020204" pitchFamily="34" charset="0"/>
                <a:hlinkClick r:id="rId4"/>
              </a:rPr>
              <a:t>https://axon.ars.usda.gov/Inside%20ARS/AO-Hub/Documents/Project%20Information%20for%20ARS%20Foreign%20Visitors%20-%20Fillable.pdf</a:t>
            </a:r>
            <a:endParaRPr lang="en-US" sz="1800" dirty="0">
              <a:effectLst/>
              <a:latin typeface="Arial" panose="020B0604020202020204" pitchFamily="34" charset="0"/>
              <a:ea typeface="MS PMincho" panose="02020600040205080304" pitchFamily="18" charset="-128"/>
              <a:cs typeface="Arial" panose="020B0604020202020204" pitchFamily="34" charset="0"/>
            </a:endParaRPr>
          </a:p>
          <a:p>
            <a:pPr marL="0" indent="0">
              <a:buNone/>
            </a:pPr>
            <a:endParaRPr lang="en-US" sz="1800" dirty="0">
              <a:effectLst/>
              <a:latin typeface="Arial" panose="020B0604020202020204" pitchFamily="34" charset="0"/>
              <a:ea typeface="MS PMincho" panose="02020600040205080304" pitchFamily="18" charset="-128"/>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2724597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AECF22D2-2B16-C40D-AA90-609B5CD08B3D}"/>
              </a:ext>
            </a:extLst>
          </p:cNvPr>
          <p:cNvSpPr>
            <a:spLocks noGrp="1"/>
          </p:cNvSpPr>
          <p:nvPr>
            <p:ph type="sldNum" sz="quarter" idx="12"/>
          </p:nvPr>
        </p:nvSpPr>
        <p:spPr/>
        <p:txBody>
          <a:bodyPr/>
          <a:lstStyle/>
          <a:p>
            <a:fld id="{48F63A3B-78C7-47BE-AE5E-E10140E04643}" type="slidenum">
              <a:rPr lang="en-US" smtClean="0"/>
              <a:t>9</a:t>
            </a:fld>
            <a:endParaRPr lang="en-US" dirty="0"/>
          </a:p>
        </p:txBody>
      </p:sp>
      <p:sp>
        <p:nvSpPr>
          <p:cNvPr id="2" name="Title 1">
            <a:extLst>
              <a:ext uri="{FF2B5EF4-FFF2-40B4-BE49-F238E27FC236}">
                <a16:creationId xmlns:a16="http://schemas.microsoft.com/office/drawing/2014/main" id="{32CBCCEE-9D9A-7C93-936F-29A1FEAE7A73}"/>
              </a:ext>
            </a:extLst>
          </p:cNvPr>
          <p:cNvSpPr>
            <a:spLocks noGrp="1"/>
          </p:cNvSpPr>
          <p:nvPr>
            <p:ph type="title"/>
          </p:nvPr>
        </p:nvSpPr>
        <p:spPr>
          <a:xfrm>
            <a:off x="677334" y="609600"/>
            <a:ext cx="8596668" cy="883640"/>
          </a:xfrm>
        </p:spPr>
        <p:txBody>
          <a:bodyPr/>
          <a:lstStyle/>
          <a:p>
            <a:r>
              <a:rPr lang="en-US" sz="3600" dirty="0">
                <a:latin typeface="Arial" panose="020B0604020202020204" pitchFamily="34" charset="0"/>
                <a:cs typeface="Arial" panose="020B0604020202020204" pitchFamily="34" charset="0"/>
              </a:rPr>
              <a:t>Biographical Sketch – Section 1</a:t>
            </a:r>
          </a:p>
        </p:txBody>
      </p:sp>
      <p:pic>
        <p:nvPicPr>
          <p:cNvPr id="6" name="Picture 5">
            <a:extLst>
              <a:ext uri="{FF2B5EF4-FFF2-40B4-BE49-F238E27FC236}">
                <a16:creationId xmlns:a16="http://schemas.microsoft.com/office/drawing/2014/main" id="{A277E1A5-2A50-28A5-576D-90A72AA05306}"/>
              </a:ext>
            </a:extLst>
          </p:cNvPr>
          <p:cNvPicPr>
            <a:picLocks noChangeAspect="1"/>
          </p:cNvPicPr>
          <p:nvPr/>
        </p:nvPicPr>
        <p:blipFill rotWithShape="1">
          <a:blip r:embed="rId2"/>
          <a:srcRect t="3283"/>
          <a:stretch/>
        </p:blipFill>
        <p:spPr>
          <a:xfrm>
            <a:off x="517803" y="1411548"/>
            <a:ext cx="6878010" cy="2008573"/>
          </a:xfrm>
          <a:prstGeom prst="rect">
            <a:avLst/>
          </a:prstGeom>
        </p:spPr>
      </p:pic>
      <p:sp>
        <p:nvSpPr>
          <p:cNvPr id="7" name="TextBox 6">
            <a:extLst>
              <a:ext uri="{FF2B5EF4-FFF2-40B4-BE49-F238E27FC236}">
                <a16:creationId xmlns:a16="http://schemas.microsoft.com/office/drawing/2014/main" id="{D1F3855A-FBAB-7A4A-04EB-FCD650F6A2A0}"/>
              </a:ext>
            </a:extLst>
          </p:cNvPr>
          <p:cNvSpPr txBox="1"/>
          <p:nvPr/>
        </p:nvSpPr>
        <p:spPr>
          <a:xfrm>
            <a:off x="677334" y="3539180"/>
            <a:ext cx="7370762" cy="3847207"/>
          </a:xfrm>
          <a:prstGeom prst="rect">
            <a:avLst/>
          </a:prstGeom>
          <a:noFill/>
        </p:spPr>
        <p:txBody>
          <a:bodyPr wrap="square" rtlCol="0">
            <a:spAutoFit/>
          </a:bodyPr>
          <a:lstStyle/>
          <a:p>
            <a:pPr marL="0" indent="0">
              <a:buNone/>
            </a:pPr>
            <a:r>
              <a:rPr lang="en-US" sz="1600" dirty="0">
                <a:effectLst/>
                <a:latin typeface="Arial" panose="020B0604020202020204" pitchFamily="34" charset="0"/>
                <a:ea typeface="MS PMincho" panose="02020600040205080304" pitchFamily="18" charset="-128"/>
                <a:cs typeface="Arial" panose="020B0604020202020204" pitchFamily="34" charset="0"/>
              </a:rPr>
              <a:t>1a. – 1d. This information should match what is identical on the FN/FV Passport</a:t>
            </a:r>
          </a:p>
          <a:p>
            <a:pPr marL="0" indent="0">
              <a:buNone/>
            </a:pPr>
            <a:endParaRPr lang="en-US" sz="1600" dirty="0">
              <a:effectLst/>
              <a:latin typeface="Arial" panose="020B0604020202020204" pitchFamily="34" charset="0"/>
              <a:ea typeface="MS PMincho" panose="02020600040205080304" pitchFamily="18" charset="-128"/>
              <a:cs typeface="Arial" panose="020B0604020202020204" pitchFamily="34" charset="0"/>
            </a:endParaRPr>
          </a:p>
          <a:p>
            <a:pPr marL="0" indent="0">
              <a:buNone/>
            </a:pPr>
            <a:r>
              <a:rPr lang="en-US" sz="1600" dirty="0">
                <a:latin typeface="Arial" panose="020B0604020202020204" pitchFamily="34" charset="0"/>
                <a:ea typeface="MS PMincho" panose="02020600040205080304" pitchFamily="18" charset="-128"/>
                <a:cs typeface="Arial" panose="020B0604020202020204" pitchFamily="34" charset="0"/>
              </a:rPr>
              <a:t>1e. – This is optional – the FN/FV may not have an ORCID. Can search ORCID website: </a:t>
            </a:r>
            <a:r>
              <a:rPr lang="en-US" sz="1600" dirty="0">
                <a:latin typeface="Arial" panose="020B0604020202020204" pitchFamily="34" charset="0"/>
                <a:ea typeface="MS PMincho" panose="02020600040205080304" pitchFamily="18" charset="-128"/>
                <a:cs typeface="Arial" panose="020B0604020202020204" pitchFamily="34" charset="0"/>
                <a:hlinkClick r:id="rId3"/>
              </a:rPr>
              <a:t>www.orcid.org</a:t>
            </a:r>
            <a:r>
              <a:rPr lang="en-US" sz="1600" dirty="0">
                <a:latin typeface="Arial" panose="020B0604020202020204" pitchFamily="34" charset="0"/>
                <a:ea typeface="MS PMincho" panose="02020600040205080304" pitchFamily="18" charset="-128"/>
                <a:cs typeface="Arial" panose="020B0604020202020204" pitchFamily="34" charset="0"/>
              </a:rPr>
              <a:t> The FN/FV can apply later if they would like to have an ORCID</a:t>
            </a:r>
          </a:p>
          <a:p>
            <a:pPr marL="0" indent="0">
              <a:buNone/>
            </a:pPr>
            <a:endParaRPr lang="en-US" sz="1600" dirty="0">
              <a:effectLst/>
              <a:latin typeface="Arial" panose="020B0604020202020204" pitchFamily="34" charset="0"/>
              <a:ea typeface="MS PMincho" panose="02020600040205080304" pitchFamily="18" charset="-128"/>
              <a:cs typeface="Arial" panose="020B0604020202020204" pitchFamily="34" charset="0"/>
            </a:endParaRPr>
          </a:p>
          <a:p>
            <a:pPr marL="0" indent="0">
              <a:buNone/>
            </a:pPr>
            <a:r>
              <a:rPr lang="en-US" sz="1600" dirty="0">
                <a:latin typeface="Arial" panose="020B0604020202020204" pitchFamily="34" charset="0"/>
                <a:ea typeface="MS PMincho" panose="02020600040205080304" pitchFamily="18" charset="-128"/>
                <a:cs typeface="Arial" panose="020B0604020202020204" pitchFamily="34" charset="0"/>
              </a:rPr>
              <a:t>1f. Enter current position title (e.g. post-doc, name of professional title)</a:t>
            </a:r>
          </a:p>
          <a:p>
            <a:pPr marL="0" indent="0">
              <a:buNone/>
            </a:pPr>
            <a:endParaRPr lang="en-US" sz="1600" dirty="0">
              <a:effectLst/>
              <a:latin typeface="Arial" panose="020B0604020202020204" pitchFamily="34" charset="0"/>
              <a:ea typeface="MS PMincho" panose="02020600040205080304" pitchFamily="18" charset="-128"/>
              <a:cs typeface="Arial" panose="020B0604020202020204" pitchFamily="34" charset="0"/>
            </a:endParaRPr>
          </a:p>
          <a:p>
            <a:pPr marL="0" indent="0">
              <a:buNone/>
            </a:pPr>
            <a:r>
              <a:rPr lang="en-US" sz="1600" dirty="0">
                <a:effectLst/>
                <a:latin typeface="Arial" panose="020B0604020202020204" pitchFamily="34" charset="0"/>
                <a:ea typeface="MS PMincho" panose="02020600040205080304" pitchFamily="18" charset="-128"/>
                <a:cs typeface="Arial" panose="020B0604020202020204" pitchFamily="34" charset="0"/>
              </a:rPr>
              <a:t>1g. Country of Origin – thi</a:t>
            </a:r>
            <a:r>
              <a:rPr lang="en-US" sz="1600" dirty="0">
                <a:latin typeface="Arial" panose="020B0604020202020204" pitchFamily="34" charset="0"/>
                <a:ea typeface="MS PMincho" panose="02020600040205080304" pitchFamily="18" charset="-128"/>
                <a:cs typeface="Arial" panose="020B0604020202020204" pitchFamily="34" charset="0"/>
              </a:rPr>
              <a:t>s should be where the FN/FV originates and the same as passport</a:t>
            </a:r>
          </a:p>
          <a:p>
            <a:pPr marL="0" indent="0">
              <a:buNone/>
            </a:pPr>
            <a:endParaRPr lang="en-US" sz="1600" dirty="0">
              <a:effectLst/>
              <a:latin typeface="Arial" panose="020B0604020202020204" pitchFamily="34" charset="0"/>
              <a:ea typeface="MS PMincho" panose="02020600040205080304" pitchFamily="18" charset="-128"/>
              <a:cs typeface="Arial" panose="020B0604020202020204" pitchFamily="34" charset="0"/>
            </a:endParaRPr>
          </a:p>
          <a:p>
            <a:pPr marL="0" indent="0">
              <a:buNone/>
            </a:pPr>
            <a:r>
              <a:rPr lang="en-US" sz="1600" dirty="0">
                <a:latin typeface="Arial" panose="020B0604020202020204" pitchFamily="34" charset="0"/>
                <a:ea typeface="MS PMincho" panose="02020600040205080304" pitchFamily="18" charset="-128"/>
                <a:cs typeface="Arial" panose="020B0604020202020204" pitchFamily="34" charset="0"/>
              </a:rPr>
              <a:t>1g. Country of Country Residence – this should be where the FN/FV permanently resides. </a:t>
            </a:r>
            <a:endParaRPr lang="en-US" sz="1600" dirty="0">
              <a:effectLst/>
              <a:latin typeface="Arial" panose="020B0604020202020204" pitchFamily="34" charset="0"/>
              <a:ea typeface="MS PMincho" panose="02020600040205080304" pitchFamily="18" charset="-128"/>
              <a:cs typeface="Arial" panose="020B0604020202020204" pitchFamily="34" charset="0"/>
            </a:endParaRPr>
          </a:p>
          <a:p>
            <a:pPr marL="0" indent="0">
              <a:buNone/>
            </a:pPr>
            <a:endParaRPr lang="en-US" sz="1800" dirty="0">
              <a:effectLst/>
              <a:latin typeface="Arial" panose="020B0604020202020204" pitchFamily="34" charset="0"/>
              <a:ea typeface="MS PMincho" panose="02020600040205080304" pitchFamily="18" charset="-128"/>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314313859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3101</TotalTime>
  <Words>5946</Words>
  <Application>Microsoft Office PowerPoint</Application>
  <PresentationFormat>Widescreen</PresentationFormat>
  <Paragraphs>599</Paragraphs>
  <Slides>65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65</vt:i4>
      </vt:variant>
    </vt:vector>
  </HeadingPairs>
  <TitlesOfParts>
    <vt:vector size="71" baseType="lpstr">
      <vt:lpstr>Arial</vt:lpstr>
      <vt:lpstr>calibri</vt:lpstr>
      <vt:lpstr>calibri</vt:lpstr>
      <vt:lpstr>Trebuchet MS</vt:lpstr>
      <vt:lpstr>Wingdings 3</vt:lpstr>
      <vt:lpstr>Facet</vt:lpstr>
      <vt:lpstr>Foreign National Process </vt:lpstr>
      <vt:lpstr>AGENDA</vt:lpstr>
      <vt:lpstr>Introduction and Importance</vt:lpstr>
      <vt:lpstr>Introduction</vt:lpstr>
      <vt:lpstr>Timeline</vt:lpstr>
      <vt:lpstr>PowerPoint Presentation</vt:lpstr>
      <vt:lpstr>Area Office  Pre-Name Trace Paperwork</vt:lpstr>
      <vt:lpstr>Biographical Sketch/Project Information </vt:lpstr>
      <vt:lpstr>Biographical Sketch – Section 1</vt:lpstr>
      <vt:lpstr>Biographical Sketch – Section 2</vt:lpstr>
      <vt:lpstr>Biographical Sketch – Section 3</vt:lpstr>
      <vt:lpstr>Biographical Sketch – Section 4</vt:lpstr>
      <vt:lpstr>Biographical Sketch – Section 5</vt:lpstr>
      <vt:lpstr>Project Information– Section 1</vt:lpstr>
      <vt:lpstr>Project Information– Section 1 Continued</vt:lpstr>
      <vt:lpstr>Project Information– Section 1 Continued</vt:lpstr>
      <vt:lpstr>Project Information– Section 2</vt:lpstr>
      <vt:lpstr>Project Information– Section 2 Continued</vt:lpstr>
      <vt:lpstr>Project Information– Section 3</vt:lpstr>
      <vt:lpstr>Project Information– Section 3 Continued</vt:lpstr>
      <vt:lpstr>Project Information– Section 3 Continued</vt:lpstr>
      <vt:lpstr>Project Information– Section 4</vt:lpstr>
      <vt:lpstr>Returning of Pre-Name Trace Paperwork</vt:lpstr>
      <vt:lpstr>Name Trace Ticket</vt:lpstr>
      <vt:lpstr>Guidance / Policy</vt:lpstr>
      <vt:lpstr>What Requires a Name Trace?</vt:lpstr>
      <vt:lpstr>What Does NOT Require a Name Trace?</vt:lpstr>
      <vt:lpstr>PowerPoint Presentation</vt:lpstr>
      <vt:lpstr>PowerPoint Presentation</vt:lpstr>
      <vt:lpstr>PowerPoint Presentation</vt:lpstr>
      <vt:lpstr>PowerPoint Presentation</vt:lpstr>
      <vt:lpstr>PowerPoint Presentation</vt:lpstr>
      <vt:lpstr>When the projected arrival date gets pushed back</vt:lpstr>
      <vt:lpstr>Extending a Foreign National</vt:lpstr>
      <vt:lpstr>Extending a Foreign National cont.</vt:lpstr>
      <vt:lpstr>Common Errors</vt:lpstr>
      <vt:lpstr>Area Office Post Name Trace Paperwork</vt:lpstr>
      <vt:lpstr>Post Name Trace Paperwork - Memo</vt:lpstr>
      <vt:lpstr>PowerPoint Presentation</vt:lpstr>
      <vt:lpstr>Post Name Trace Paperwork – ARS 215</vt:lpstr>
      <vt:lpstr>Post Name Trace Paperwork – ARS 215</vt:lpstr>
      <vt:lpstr>Post Name Trace Paperwork – ARS 215</vt:lpstr>
      <vt:lpstr>Post Name Trace Paperwork – ARS 215</vt:lpstr>
      <vt:lpstr>Post Name Trace Paperwork – ARS 215</vt:lpstr>
      <vt:lpstr>Post Name Trace Paperwork – ARS 215</vt:lpstr>
      <vt:lpstr>Post Name Trace Paperwork – ARS 215</vt:lpstr>
      <vt:lpstr>Nonfed Suitability Ticket</vt:lpstr>
      <vt:lpstr>What is the function of PSS?</vt:lpstr>
      <vt:lpstr>Who is required to have a background investigation?</vt:lpstr>
      <vt:lpstr>Types of Non-Federal employees and documents required by PSS</vt:lpstr>
      <vt:lpstr>New Changes  Foreign Nationals Less then 3 years in United States</vt:lpstr>
      <vt:lpstr>Non-Federal Employee Suitability ticket information</vt:lpstr>
      <vt:lpstr>PII Form – Must be entirely filled out</vt:lpstr>
      <vt:lpstr>OF-306 Must be entirely filled out</vt:lpstr>
      <vt:lpstr>How to create a ticket for suitability – Non-Federal</vt:lpstr>
      <vt:lpstr>How to create a ticket for suitability – Non-Federal (cont)</vt:lpstr>
      <vt:lpstr>How to create a ticket for suitability – Non-Federal (cont)</vt:lpstr>
      <vt:lpstr>How the HR Liaison works a Suitability Non-Federal ticket</vt:lpstr>
      <vt:lpstr>How PSS Officer works a suitability Non-Federal ticket</vt:lpstr>
      <vt:lpstr>Fingerprint cards</vt:lpstr>
      <vt:lpstr>Lincpass Residency Requirement</vt:lpstr>
      <vt:lpstr>Separating Contractors</vt:lpstr>
      <vt:lpstr>External Links</vt:lpstr>
      <vt:lpstr>External Links</vt:lpstr>
      <vt:lpstr>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Foreign National Process</dc:title>
  <dc:subject/>
  <dc:creator>Melendez, Deborah - ARS</dc:creator>
  <cp:lastModifiedBy>Brown, Christina - REE-ARS</cp:lastModifiedBy>
  <cp:revision>39</cp:revision>
  <dcterms:created xsi:type="dcterms:W3CDTF">2023-02-23T19:06:24Z</dcterms:created>
  <dcterms:modified xsi:type="dcterms:W3CDTF">2023-06-13T13:18:26Z</dcterms:modified>
</cp:coreProperties>
</file>